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31"/>
  </p:notesMasterIdLst>
  <p:handoutMasterIdLst>
    <p:handoutMasterId r:id="rId132"/>
  </p:handoutMasterIdLst>
  <p:sldIdLst>
    <p:sldId id="256" r:id="rId2"/>
    <p:sldId id="540" r:id="rId3"/>
    <p:sldId id="1439" r:id="rId4"/>
    <p:sldId id="1423" r:id="rId5"/>
    <p:sldId id="1424" r:id="rId6"/>
    <p:sldId id="267" r:id="rId7"/>
    <p:sldId id="269" r:id="rId8"/>
    <p:sldId id="1337" r:id="rId9"/>
    <p:sldId id="1422" r:id="rId10"/>
    <p:sldId id="1300" r:id="rId11"/>
    <p:sldId id="1346" r:id="rId12"/>
    <p:sldId id="1417" r:id="rId13"/>
    <p:sldId id="1366" r:id="rId14"/>
    <p:sldId id="257" r:id="rId15"/>
    <p:sldId id="1328" r:id="rId16"/>
    <p:sldId id="259" r:id="rId17"/>
    <p:sldId id="260" r:id="rId18"/>
    <p:sldId id="1367" r:id="rId19"/>
    <p:sldId id="1440" r:id="rId20"/>
    <p:sldId id="262" r:id="rId21"/>
    <p:sldId id="263" r:id="rId22"/>
    <p:sldId id="1361" r:id="rId23"/>
    <p:sldId id="1345" r:id="rId24"/>
    <p:sldId id="1317" r:id="rId25"/>
    <p:sldId id="1347" r:id="rId26"/>
    <p:sldId id="1318" r:id="rId27"/>
    <p:sldId id="265" r:id="rId28"/>
    <p:sldId id="1326" r:id="rId29"/>
    <p:sldId id="1324" r:id="rId30"/>
    <p:sldId id="1329" r:id="rId31"/>
    <p:sldId id="1310" r:id="rId32"/>
    <p:sldId id="1419" r:id="rId33"/>
    <p:sldId id="1420" r:id="rId34"/>
    <p:sldId id="1418" r:id="rId35"/>
    <p:sldId id="1394" r:id="rId36"/>
    <p:sldId id="1330" r:id="rId37"/>
    <p:sldId id="1395" r:id="rId38"/>
    <p:sldId id="1396" r:id="rId39"/>
    <p:sldId id="1409" r:id="rId40"/>
    <p:sldId id="1354" r:id="rId41"/>
    <p:sldId id="1410" r:id="rId42"/>
    <p:sldId id="1411" r:id="rId43"/>
    <p:sldId id="434" r:id="rId44"/>
    <p:sldId id="1311" r:id="rId45"/>
    <p:sldId id="1348" r:id="rId46"/>
    <p:sldId id="268" r:id="rId47"/>
    <p:sldId id="1333" r:id="rId48"/>
    <p:sldId id="1312" r:id="rId49"/>
    <p:sldId id="1313" r:id="rId50"/>
    <p:sldId id="1369" r:id="rId51"/>
    <p:sldId id="1407" r:id="rId52"/>
    <p:sldId id="271" r:id="rId53"/>
    <p:sldId id="274" r:id="rId54"/>
    <p:sldId id="275" r:id="rId55"/>
    <p:sldId id="1335" r:id="rId56"/>
    <p:sldId id="1362" r:id="rId57"/>
    <p:sldId id="276" r:id="rId58"/>
    <p:sldId id="1315" r:id="rId59"/>
    <p:sldId id="1316" r:id="rId60"/>
    <p:sldId id="1397" r:id="rId61"/>
    <p:sldId id="1398" r:id="rId62"/>
    <p:sldId id="1399" r:id="rId63"/>
    <p:sldId id="1400" r:id="rId64"/>
    <p:sldId id="1334" r:id="rId65"/>
    <p:sldId id="1408" r:id="rId66"/>
    <p:sldId id="1401" r:id="rId67"/>
    <p:sldId id="1442" r:id="rId68"/>
    <p:sldId id="1402" r:id="rId69"/>
    <p:sldId id="1355" r:id="rId70"/>
    <p:sldId id="1425" r:id="rId71"/>
    <p:sldId id="1428" r:id="rId72"/>
    <p:sldId id="1349" r:id="rId73"/>
    <p:sldId id="1403" r:id="rId74"/>
    <p:sldId id="1404" r:id="rId75"/>
    <p:sldId id="1405" r:id="rId76"/>
    <p:sldId id="1406" r:id="rId77"/>
    <p:sldId id="289" r:id="rId78"/>
    <p:sldId id="290" r:id="rId79"/>
    <p:sldId id="291" r:id="rId80"/>
    <p:sldId id="1426" r:id="rId81"/>
    <p:sldId id="1339" r:id="rId82"/>
    <p:sldId id="1370" r:id="rId83"/>
    <p:sldId id="292" r:id="rId84"/>
    <p:sldId id="1371" r:id="rId85"/>
    <p:sldId id="294" r:id="rId86"/>
    <p:sldId id="1320" r:id="rId87"/>
    <p:sldId id="1338" r:id="rId88"/>
    <p:sldId id="1412" r:id="rId89"/>
    <p:sldId id="1356" r:id="rId90"/>
    <p:sldId id="1415" r:id="rId91"/>
    <p:sldId id="1319" r:id="rId92"/>
    <p:sldId id="1429" r:id="rId93"/>
    <p:sldId id="1430" r:id="rId94"/>
    <p:sldId id="1432" r:id="rId95"/>
    <p:sldId id="1431" r:id="rId96"/>
    <p:sldId id="1433" r:id="rId97"/>
    <p:sldId id="1434" r:id="rId98"/>
    <p:sldId id="1435" r:id="rId99"/>
    <p:sldId id="1436" r:id="rId100"/>
    <p:sldId id="1437" r:id="rId101"/>
    <p:sldId id="1438" r:id="rId102"/>
    <p:sldId id="295" r:id="rId103"/>
    <p:sldId id="1350" r:id="rId104"/>
    <p:sldId id="296" r:id="rId105"/>
    <p:sldId id="297" r:id="rId106"/>
    <p:sldId id="298" r:id="rId107"/>
    <p:sldId id="299" r:id="rId108"/>
    <p:sldId id="1427" r:id="rId109"/>
    <p:sldId id="300" r:id="rId110"/>
    <p:sldId id="1373" r:id="rId111"/>
    <p:sldId id="1374" r:id="rId112"/>
    <p:sldId id="1375" r:id="rId113"/>
    <p:sldId id="1376" r:id="rId114"/>
    <p:sldId id="1377" r:id="rId115"/>
    <p:sldId id="1378" r:id="rId116"/>
    <p:sldId id="1379" r:id="rId117"/>
    <p:sldId id="1380" r:id="rId118"/>
    <p:sldId id="1381" r:id="rId119"/>
    <p:sldId id="1365" r:id="rId120"/>
    <p:sldId id="1382" r:id="rId121"/>
    <p:sldId id="1383" r:id="rId122"/>
    <p:sldId id="1325" r:id="rId123"/>
    <p:sldId id="1413" r:id="rId124"/>
    <p:sldId id="1416" r:id="rId125"/>
    <p:sldId id="1385" r:id="rId126"/>
    <p:sldId id="1386" r:id="rId127"/>
    <p:sldId id="1389" r:id="rId128"/>
    <p:sldId id="1441" r:id="rId129"/>
    <p:sldId id="1393" r:id="rId13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842" autoAdjust="0"/>
    <p:restoredTop sz="75962" autoAdjust="0"/>
  </p:normalViewPr>
  <p:slideViewPr>
    <p:cSldViewPr snapToGrid="0" snapToObjects="1">
      <p:cViewPr varScale="1">
        <p:scale>
          <a:sx n="53" d="100"/>
          <a:sy n="53" d="100"/>
        </p:scale>
        <p:origin x="544" y="184"/>
      </p:cViewPr>
      <p:guideLst>
        <p:guide orient="horz" pos="3240"/>
        <p:guide pos="5760"/>
      </p:guideLst>
    </p:cSldViewPr>
  </p:slideViewPr>
  <p:notesTextViewPr>
    <p:cViewPr>
      <p:scale>
        <a:sx n="100" d="100"/>
        <a:sy n="100" d="100"/>
      </p:scale>
      <p:origin x="0" y="0"/>
    </p:cViewPr>
  </p:notesTextViewPr>
  <p:sorterViewPr>
    <p:cViewPr>
      <p:scale>
        <a:sx n="109" d="100"/>
        <a:sy n="109" d="100"/>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A460A-B12A-414E-8525-AF9EDA2F0289}" type="doc">
      <dgm:prSet loTypeId="urn:microsoft.com/office/officeart/2005/8/layout/chevron1" loCatId="cycle" qsTypeId="urn:microsoft.com/office/officeart/2005/8/quickstyle/simple1" qsCatId="simple" csTypeId="urn:microsoft.com/office/officeart/2005/8/colors/accent1_2" csCatId="accent1"/>
      <dgm:spPr/>
      <dgm:t>
        <a:bodyPr/>
        <a:lstStyle/>
        <a:p>
          <a:endParaRPr lang="en-US"/>
        </a:p>
      </dgm:t>
    </dgm:pt>
    <dgm:pt modelId="{43FC0514-1608-9B46-BC46-8C048ED8127A}">
      <dgm:prSet/>
      <dgm:spPr/>
      <dgm:t>
        <a:bodyPr/>
        <a:lstStyle/>
        <a:p>
          <a:r>
            <a:rPr lang="en-US" b="1"/>
            <a:t>Adapting to financial technology innovation.</a:t>
          </a:r>
          <a:endParaRPr lang="en-US"/>
        </a:p>
      </dgm:t>
    </dgm:pt>
    <dgm:pt modelId="{FE8299D9-7FEB-DF44-A999-0835D57A5E32}" type="parTrans" cxnId="{47302B79-058A-7E4B-92D8-0AE43E009053}">
      <dgm:prSet/>
      <dgm:spPr/>
      <dgm:t>
        <a:bodyPr/>
        <a:lstStyle/>
        <a:p>
          <a:endParaRPr lang="en-US"/>
        </a:p>
      </dgm:t>
    </dgm:pt>
    <dgm:pt modelId="{9639847A-30CC-944D-A66B-DC9207DB8313}" type="sibTrans" cxnId="{47302B79-058A-7E4B-92D8-0AE43E009053}">
      <dgm:prSet/>
      <dgm:spPr/>
      <dgm:t>
        <a:bodyPr/>
        <a:lstStyle/>
        <a:p>
          <a:endParaRPr lang="en-US"/>
        </a:p>
      </dgm:t>
    </dgm:pt>
    <dgm:pt modelId="{D174D24F-0698-2441-8936-5488EDF714B9}">
      <dgm:prSet/>
      <dgm:spPr/>
      <dgm:t>
        <a:bodyPr/>
        <a:lstStyle/>
        <a:p>
          <a:r>
            <a:rPr lang="en-US" b="1"/>
            <a:t>Strengthening FDIC information security management.</a:t>
          </a:r>
          <a:endParaRPr lang="en-US"/>
        </a:p>
      </dgm:t>
    </dgm:pt>
    <dgm:pt modelId="{E1C05D80-040F-7540-AE89-E795AF085AAE}" type="parTrans" cxnId="{1EE67230-2E41-4544-8115-240E96AF3697}">
      <dgm:prSet/>
      <dgm:spPr/>
      <dgm:t>
        <a:bodyPr/>
        <a:lstStyle/>
        <a:p>
          <a:endParaRPr lang="en-US"/>
        </a:p>
      </dgm:t>
    </dgm:pt>
    <dgm:pt modelId="{6458041E-0748-CF49-8EF9-73AA51BE0574}" type="sibTrans" cxnId="{1EE67230-2E41-4544-8115-240E96AF3697}">
      <dgm:prSet/>
      <dgm:spPr/>
      <dgm:t>
        <a:bodyPr/>
        <a:lstStyle/>
        <a:p>
          <a:endParaRPr lang="en-US"/>
        </a:p>
      </dgm:t>
    </dgm:pt>
    <dgm:pt modelId="{A8F695F0-26EF-924A-9E9D-B85BECEFA7D3}">
      <dgm:prSet/>
      <dgm:spPr/>
      <dgm:t>
        <a:bodyPr/>
        <a:lstStyle/>
        <a:p>
          <a:r>
            <a:rPr lang="en-US" b="1"/>
            <a:t>Enhancing oversight of banks’ cybersecurity risks.</a:t>
          </a:r>
          <a:endParaRPr lang="en-US"/>
        </a:p>
      </dgm:t>
    </dgm:pt>
    <dgm:pt modelId="{676CA082-7F49-CE4D-A5C5-55B0032BF0D0}" type="sibTrans" cxnId="{09407EBC-BCCF-A44A-A887-D82C163A31EC}">
      <dgm:prSet/>
      <dgm:spPr/>
      <dgm:t>
        <a:bodyPr/>
        <a:lstStyle/>
        <a:p>
          <a:endParaRPr lang="en-US"/>
        </a:p>
      </dgm:t>
    </dgm:pt>
    <dgm:pt modelId="{0B93B22E-E3A7-9246-9CF1-9AD93B763517}" type="parTrans" cxnId="{09407EBC-BCCF-A44A-A887-D82C163A31EC}">
      <dgm:prSet/>
      <dgm:spPr/>
      <dgm:t>
        <a:bodyPr/>
        <a:lstStyle/>
        <a:p>
          <a:endParaRPr lang="en-US"/>
        </a:p>
      </dgm:t>
    </dgm:pt>
    <dgm:pt modelId="{9166B616-2F93-7547-9795-1FEE20A3EF20}" type="pres">
      <dgm:prSet presAssocID="{EA9A460A-B12A-414E-8525-AF9EDA2F0289}" presName="Name0" presStyleCnt="0">
        <dgm:presLayoutVars>
          <dgm:dir/>
          <dgm:animLvl val="lvl"/>
          <dgm:resizeHandles val="exact"/>
        </dgm:presLayoutVars>
      </dgm:prSet>
      <dgm:spPr/>
    </dgm:pt>
    <dgm:pt modelId="{B6C71CF4-E1C2-2F4A-A091-E683C68EC77D}" type="pres">
      <dgm:prSet presAssocID="{A8F695F0-26EF-924A-9E9D-B85BECEFA7D3}" presName="parTxOnly" presStyleLbl="node1" presStyleIdx="0" presStyleCnt="3">
        <dgm:presLayoutVars>
          <dgm:chMax val="0"/>
          <dgm:chPref val="0"/>
          <dgm:bulletEnabled val="1"/>
        </dgm:presLayoutVars>
      </dgm:prSet>
      <dgm:spPr/>
    </dgm:pt>
    <dgm:pt modelId="{CBE613A5-92C1-094C-892D-1E0417C1B671}" type="pres">
      <dgm:prSet presAssocID="{676CA082-7F49-CE4D-A5C5-55B0032BF0D0}" presName="parTxOnlySpace" presStyleCnt="0"/>
      <dgm:spPr/>
    </dgm:pt>
    <dgm:pt modelId="{F4E8E17F-9536-E64E-B4E9-314C894210FA}" type="pres">
      <dgm:prSet presAssocID="{43FC0514-1608-9B46-BC46-8C048ED8127A}" presName="parTxOnly" presStyleLbl="node1" presStyleIdx="1" presStyleCnt="3">
        <dgm:presLayoutVars>
          <dgm:chMax val="0"/>
          <dgm:chPref val="0"/>
          <dgm:bulletEnabled val="1"/>
        </dgm:presLayoutVars>
      </dgm:prSet>
      <dgm:spPr/>
    </dgm:pt>
    <dgm:pt modelId="{12A13CED-C5D0-2541-A3C3-00175E264220}" type="pres">
      <dgm:prSet presAssocID="{9639847A-30CC-944D-A66B-DC9207DB8313}" presName="parTxOnlySpace" presStyleCnt="0"/>
      <dgm:spPr/>
    </dgm:pt>
    <dgm:pt modelId="{766B5B09-ADE9-C040-B13D-09F041690258}" type="pres">
      <dgm:prSet presAssocID="{D174D24F-0698-2441-8936-5488EDF714B9}" presName="parTxOnly" presStyleLbl="node1" presStyleIdx="2" presStyleCnt="3">
        <dgm:presLayoutVars>
          <dgm:chMax val="0"/>
          <dgm:chPref val="0"/>
          <dgm:bulletEnabled val="1"/>
        </dgm:presLayoutVars>
      </dgm:prSet>
      <dgm:spPr/>
    </dgm:pt>
  </dgm:ptLst>
  <dgm:cxnLst>
    <dgm:cxn modelId="{489BD725-3462-CA4D-BDBD-DB8AA1FE292C}" type="presOf" srcId="{43FC0514-1608-9B46-BC46-8C048ED8127A}" destId="{F4E8E17F-9536-E64E-B4E9-314C894210FA}" srcOrd="0" destOrd="0" presId="urn:microsoft.com/office/officeart/2005/8/layout/chevron1"/>
    <dgm:cxn modelId="{1EE67230-2E41-4544-8115-240E96AF3697}" srcId="{EA9A460A-B12A-414E-8525-AF9EDA2F0289}" destId="{D174D24F-0698-2441-8936-5488EDF714B9}" srcOrd="2" destOrd="0" parTransId="{E1C05D80-040F-7540-AE89-E795AF085AAE}" sibTransId="{6458041E-0748-CF49-8EF9-73AA51BE0574}"/>
    <dgm:cxn modelId="{47302B79-058A-7E4B-92D8-0AE43E009053}" srcId="{EA9A460A-B12A-414E-8525-AF9EDA2F0289}" destId="{43FC0514-1608-9B46-BC46-8C048ED8127A}" srcOrd="1" destOrd="0" parTransId="{FE8299D9-7FEB-DF44-A999-0835D57A5E32}" sibTransId="{9639847A-30CC-944D-A66B-DC9207DB8313}"/>
    <dgm:cxn modelId="{023A9480-CCC2-C044-8FE3-EF2C70A266DB}" type="presOf" srcId="{A8F695F0-26EF-924A-9E9D-B85BECEFA7D3}" destId="{B6C71CF4-E1C2-2F4A-A091-E683C68EC77D}" srcOrd="0" destOrd="0" presId="urn:microsoft.com/office/officeart/2005/8/layout/chevron1"/>
    <dgm:cxn modelId="{09407EBC-BCCF-A44A-A887-D82C163A31EC}" srcId="{EA9A460A-B12A-414E-8525-AF9EDA2F0289}" destId="{A8F695F0-26EF-924A-9E9D-B85BECEFA7D3}" srcOrd="0" destOrd="0" parTransId="{0B93B22E-E3A7-9246-9CF1-9AD93B763517}" sibTransId="{676CA082-7F49-CE4D-A5C5-55B0032BF0D0}"/>
    <dgm:cxn modelId="{DDCC7EC6-D00C-264A-BA5D-F775BD858B33}" type="presOf" srcId="{EA9A460A-B12A-414E-8525-AF9EDA2F0289}" destId="{9166B616-2F93-7547-9795-1FEE20A3EF20}" srcOrd="0" destOrd="0" presId="urn:microsoft.com/office/officeart/2005/8/layout/chevron1"/>
    <dgm:cxn modelId="{90B235F9-8830-9B4A-977A-BF87394606D3}" type="presOf" srcId="{D174D24F-0698-2441-8936-5488EDF714B9}" destId="{766B5B09-ADE9-C040-B13D-09F041690258}" srcOrd="0" destOrd="0" presId="urn:microsoft.com/office/officeart/2005/8/layout/chevron1"/>
    <dgm:cxn modelId="{DBB429E5-0EFD-024F-904F-8BC560357F02}" type="presParOf" srcId="{9166B616-2F93-7547-9795-1FEE20A3EF20}" destId="{B6C71CF4-E1C2-2F4A-A091-E683C68EC77D}" srcOrd="0" destOrd="0" presId="urn:microsoft.com/office/officeart/2005/8/layout/chevron1"/>
    <dgm:cxn modelId="{5807F0E0-7DC1-AD4B-8271-502E3D5FFDFB}" type="presParOf" srcId="{9166B616-2F93-7547-9795-1FEE20A3EF20}" destId="{CBE613A5-92C1-094C-892D-1E0417C1B671}" srcOrd="1" destOrd="0" presId="urn:microsoft.com/office/officeart/2005/8/layout/chevron1"/>
    <dgm:cxn modelId="{77977A3D-7662-2044-92C2-8DBCAEFBCF32}" type="presParOf" srcId="{9166B616-2F93-7547-9795-1FEE20A3EF20}" destId="{F4E8E17F-9536-E64E-B4E9-314C894210FA}" srcOrd="2" destOrd="0" presId="urn:microsoft.com/office/officeart/2005/8/layout/chevron1"/>
    <dgm:cxn modelId="{B3A6178B-9CE3-174F-9692-F0FCC7B1D0D7}" type="presParOf" srcId="{9166B616-2F93-7547-9795-1FEE20A3EF20}" destId="{12A13CED-C5D0-2541-A3C3-00175E264220}" srcOrd="3" destOrd="0" presId="urn:microsoft.com/office/officeart/2005/8/layout/chevron1"/>
    <dgm:cxn modelId="{53DEDE05-7566-1D42-9F24-A7EBC83736C8}" type="presParOf" srcId="{9166B616-2F93-7547-9795-1FEE20A3EF20}" destId="{766B5B09-ADE9-C040-B13D-09F04169025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1CF4-E1C2-2F4A-A091-E683C68EC77D}">
      <dsp:nvSpPr>
        <dsp:cNvPr id="0" name=""/>
        <dsp:cNvSpPr/>
      </dsp:nvSpPr>
      <dsp:spPr>
        <a:xfrm>
          <a:off x="4983"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Enhancing oversight of banks’ cybersecurity risks.</a:t>
          </a:r>
          <a:endParaRPr lang="en-US" sz="3400" kern="1200"/>
        </a:p>
      </dsp:txBody>
      <dsp:txXfrm>
        <a:off x="1219389" y="1128744"/>
        <a:ext cx="3643218" cy="2428811"/>
      </dsp:txXfrm>
    </dsp:sp>
    <dsp:sp modelId="{F4E8E17F-9536-E64E-B4E9-314C894210FA}">
      <dsp:nvSpPr>
        <dsp:cNvPr id="0" name=""/>
        <dsp:cNvSpPr/>
      </dsp:nvSpPr>
      <dsp:spPr>
        <a:xfrm>
          <a:off x="5469810"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Adapting to financial technology innovation.</a:t>
          </a:r>
          <a:endParaRPr lang="en-US" sz="3400" kern="1200"/>
        </a:p>
      </dsp:txBody>
      <dsp:txXfrm>
        <a:off x="6684216" y="1128744"/>
        <a:ext cx="3643218" cy="2428811"/>
      </dsp:txXfrm>
    </dsp:sp>
    <dsp:sp modelId="{766B5B09-ADE9-C040-B13D-09F041690258}">
      <dsp:nvSpPr>
        <dsp:cNvPr id="0" name=""/>
        <dsp:cNvSpPr/>
      </dsp:nvSpPr>
      <dsp:spPr>
        <a:xfrm>
          <a:off x="10934636"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Strengthening FDIC information security management.</a:t>
          </a:r>
          <a:endParaRPr lang="en-US" sz="3400" kern="1200"/>
        </a:p>
      </dsp:txBody>
      <dsp:txXfrm>
        <a:off x="12149042" y="1128744"/>
        <a:ext cx="3643218" cy="24288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12/13/25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https://unsplash.com/photos/b18TRXc8UPQ</a:t>
            </a:r>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do the reading?</a:t>
            </a:r>
          </a:p>
          <a:p>
            <a:endParaRPr lang="en-US" dirty="0"/>
          </a:p>
          <a:p>
            <a:r>
              <a:rPr lang="en-US" dirty="0"/>
              <a:t>The state of the art says that VPNs are dead already.</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a:p>
        </p:txBody>
      </p:sp>
    </p:spTree>
    <p:extLst>
      <p:ext uri="{BB962C8B-B14F-4D97-AF65-F5344CB8AC3E}">
        <p14:creationId xmlns:p14="http://schemas.microsoft.com/office/powerpoint/2010/main" val="3297500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284813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a big gap between reality and how we represent things.</a:t>
            </a:r>
          </a:p>
          <a:p>
            <a:r>
              <a:rPr lang="en-US" dirty="0"/>
              <a:t>Nord </a:t>
            </a:r>
            <a:r>
              <a:rPr lang="en-US" dirty="0" err="1"/>
              <a:t>vpn</a:t>
            </a:r>
            <a:r>
              <a:rPr lang="en-US" dirty="0"/>
              <a:t>, </a:t>
            </a:r>
            <a:r>
              <a:rPr lang="en-US" dirty="0" err="1"/>
              <a:t>tunnelbear</a:t>
            </a:r>
            <a:r>
              <a:rPr lang="en-US" dirty="0"/>
              <a:t>, </a:t>
            </a:r>
            <a:r>
              <a:rPr lang="en-US" dirty="0" err="1"/>
              <a:t>privatevpn</a:t>
            </a:r>
            <a:r>
              <a:rPr lang="en-US" dirty="0"/>
              <a:t>, </a:t>
            </a:r>
            <a:r>
              <a:rPr lang="en-US" dirty="0" err="1"/>
              <a:t>expressvpn</a:t>
            </a:r>
            <a:r>
              <a:rPr lang="en-US" dirty="0"/>
              <a:t>, </a:t>
            </a:r>
            <a:r>
              <a:rPr lang="en-US" dirty="0" err="1"/>
              <a:t>protonvpn</a:t>
            </a:r>
            <a:r>
              <a:rPr lang="en-US" dirty="0"/>
              <a:t>, </a:t>
            </a:r>
            <a:r>
              <a:rPr lang="en-US" dirty="0" err="1"/>
              <a:t>cyberghost</a:t>
            </a:r>
            <a:endParaRPr lang="en-US" dirty="0"/>
          </a:p>
          <a:p>
            <a:r>
              <a:rPr lang="en-US" dirty="0"/>
              <a:t>there’s also TOR</a:t>
            </a:r>
          </a:p>
          <a:p>
            <a:endParaRPr lang="en-US" dirty="0"/>
          </a:p>
          <a:p>
            <a:r>
              <a:rPr lang="en-US" dirty="0"/>
              <a:t>VPNs help the IG on the FDIC network side, but also in adjusting to new fintech and oversight (this class)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a:t>
            </a:fld>
            <a:endParaRPr lang="en-US" sz="1300"/>
          </a:p>
        </p:txBody>
      </p:sp>
    </p:spTree>
    <p:extLst>
      <p:ext uri="{BB962C8B-B14F-4D97-AF65-F5344CB8AC3E}">
        <p14:creationId xmlns:p14="http://schemas.microsoft.com/office/powerpoint/2010/main" val="387546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Location privacy, identity privacy/hiding</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a:p>
        </p:txBody>
      </p:sp>
    </p:spTree>
    <p:extLst>
      <p:ext uri="{BB962C8B-B14F-4D97-AF65-F5344CB8AC3E}">
        <p14:creationId xmlns:p14="http://schemas.microsoft.com/office/powerpoint/2010/main" val="287280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living in China and the GFW </a:t>
            </a:r>
          </a:p>
          <a:p>
            <a:endParaRPr lang="en-US" dirty="0"/>
          </a:p>
          <a:p>
            <a:r>
              <a:rPr lang="en-US" dirty="0"/>
              <a:t>What did you think of the Forbes article?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dirty="0"/>
          </a:p>
        </p:txBody>
      </p:sp>
    </p:spTree>
    <p:extLst>
      <p:ext uri="{BB962C8B-B14F-4D97-AF65-F5344CB8AC3E}">
        <p14:creationId xmlns:p14="http://schemas.microsoft.com/office/powerpoint/2010/main" val="382796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20</a:t>
            </a:fld>
            <a:endParaRPr lang="en-US" sz="1300"/>
          </a:p>
        </p:txBody>
      </p:sp>
    </p:spTree>
    <p:extLst>
      <p:ext uri="{BB962C8B-B14F-4D97-AF65-F5344CB8AC3E}">
        <p14:creationId xmlns:p14="http://schemas.microsoft.com/office/powerpoint/2010/main" val="3643106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II.C.15(c)     Remote Access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21</a:t>
            </a:fld>
            <a:endParaRPr lang="en-US" sz="1300"/>
          </a:p>
        </p:txBody>
      </p:sp>
    </p:spTree>
    <p:extLst>
      <p:ext uri="{BB962C8B-B14F-4D97-AF65-F5344CB8AC3E}">
        <p14:creationId xmlns:p14="http://schemas.microsoft.com/office/powerpoint/2010/main" val="1788727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random group button</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22</a:t>
            </a:fld>
            <a:endParaRPr lang="en-US" sz="1300"/>
          </a:p>
        </p:txBody>
      </p:sp>
    </p:spTree>
    <p:extLst>
      <p:ext uri="{BB962C8B-B14F-4D97-AF65-F5344CB8AC3E}">
        <p14:creationId xmlns:p14="http://schemas.microsoft.com/office/powerpoint/2010/main" val="263250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Confidentiality, integrity, availability</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23</a:t>
            </a:fld>
            <a:endParaRPr lang="en-US"/>
          </a:p>
        </p:txBody>
      </p:sp>
    </p:spTree>
    <p:extLst>
      <p:ext uri="{BB962C8B-B14F-4D97-AF65-F5344CB8AC3E}">
        <p14:creationId xmlns:p14="http://schemas.microsoft.com/office/powerpoint/2010/main" val="958057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24</a:t>
            </a:fld>
            <a:endParaRPr lang="en-US" sz="1300"/>
          </a:p>
        </p:txBody>
      </p:sp>
    </p:spTree>
    <p:extLst>
      <p:ext uri="{BB962C8B-B14F-4D97-AF65-F5344CB8AC3E}">
        <p14:creationId xmlns:p14="http://schemas.microsoft.com/office/powerpoint/2010/main" val="360351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56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5" name="Rectangle 3"/>
          <p:cNvSpPr>
            <a:spLocks noGrp="1" noChangeArrowheads="1"/>
          </p:cNvSpPr>
          <p:nvPr>
            <p:ph type="body" idx="1"/>
          </p:nvPr>
        </p:nvSpPr>
        <p:spPr/>
        <p:txBody>
          <a:bodyPr>
            <a:normAutofit/>
          </a:bodyPr>
          <a:lstStyle/>
          <a:p>
            <a:endParaRPr lang="en-US" dirty="0"/>
          </a:p>
        </p:txBody>
      </p:sp>
      <p:sp>
        <p:nvSpPr>
          <p:cNvPr id="8" name="Slide Number Placeholder 7"/>
          <p:cNvSpPr>
            <a:spLocks noGrp="1"/>
          </p:cNvSpPr>
          <p:nvPr>
            <p:ph type="sldNum" sz="quarter" idx="11"/>
          </p:nvPr>
        </p:nvSpPr>
        <p:spPr/>
        <p:txBody>
          <a:bodyPr/>
          <a:lstStyle/>
          <a:p>
            <a:fld id="{D2DB1DD9-E0B6-435A-87AB-E97E4994880A}" type="slidenum">
              <a:rPr lang="en-US" smtClean="0"/>
              <a:pPr/>
              <a:t>28</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14" name="Slide Image Placeholder 13"/>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D0818554-71B0-49BC-8F23-4220421F7852}" type="datetime1">
              <a:rPr lang="en-US" smtClean="0"/>
              <a:t>12/13/25</a:t>
            </a:fld>
            <a:endParaRPr lang="en-US" sz="1200"/>
          </a:p>
        </p:txBody>
      </p:sp>
    </p:spTree>
    <p:extLst>
      <p:ext uri="{BB962C8B-B14F-4D97-AF65-F5344CB8AC3E}">
        <p14:creationId xmlns:p14="http://schemas.microsoft.com/office/powerpoint/2010/main" val="467485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1" name="Rectangle 3"/>
          <p:cNvSpPr>
            <a:spLocks noGrp="1" noChangeArrowheads="1"/>
          </p:cNvSpPr>
          <p:nvPr>
            <p:ph type="body" idx="1"/>
          </p:nvPr>
        </p:nvSpPr>
        <p:spPr/>
        <p:txBody>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29</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56973393-7EEF-4A15-ADB2-1650EEDDB66B}" type="datetime1">
              <a:rPr lang="en-US" smtClean="0"/>
              <a:t>12/13/25</a:t>
            </a:fld>
            <a:endParaRPr lang="en-US" sz="1200"/>
          </a:p>
        </p:txBody>
      </p:sp>
    </p:spTree>
    <p:extLst>
      <p:ext uri="{BB962C8B-B14F-4D97-AF65-F5344CB8AC3E}">
        <p14:creationId xmlns:p14="http://schemas.microsoft.com/office/powerpoint/2010/main" val="704867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1" name="Rectangle 5"/>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30</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6E03EAFB-D975-4451-8BAF-63E902FFBCCA}" type="datetime1">
              <a:rPr lang="en-US" smtClean="0"/>
              <a:t>12/13/25</a:t>
            </a:fld>
            <a:endParaRPr lang="en-US" sz="1200"/>
          </a:p>
        </p:txBody>
      </p:sp>
    </p:spTree>
    <p:extLst>
      <p:ext uri="{BB962C8B-B14F-4D97-AF65-F5344CB8AC3E}">
        <p14:creationId xmlns:p14="http://schemas.microsoft.com/office/powerpoint/2010/main" val="265848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31</a:t>
            </a:fld>
            <a:endParaRPr lang="en-US" sz="1300"/>
          </a:p>
        </p:txBody>
      </p:sp>
    </p:spTree>
    <p:extLst>
      <p:ext uri="{BB962C8B-B14F-4D97-AF65-F5344CB8AC3E}">
        <p14:creationId xmlns:p14="http://schemas.microsoft.com/office/powerpoint/2010/main" val="3502015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simple connectivity example. Here we have a client and a server who want to talk. Luckily for them, they're in the same building, or at least on the same campus, so we can plug them into an Ethernet switch, and they can send frames to each other. Those frames are probably carrying IP packets, but for this discussion, we don't really care about the payload. This is very simple to discuss because all layer 2, with no routing required. It's also a small private network, so we're not too concerned about security.</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32</a:t>
            </a:fld>
            <a:endParaRPr lang="en-US" sz="1300" dirty="0"/>
          </a:p>
        </p:txBody>
      </p:sp>
    </p:spTree>
    <p:extLst>
      <p:ext uri="{BB962C8B-B14F-4D97-AF65-F5344CB8AC3E}">
        <p14:creationId xmlns:p14="http://schemas.microsoft.com/office/powerpoint/2010/main" val="3170677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needs to change if the client and server are in say, LA and New York? Well, if they can be connected by a private WAN, such as MPLS or Carrier Ethernet, not much! After all, those services are similar to, or the same as, the Ethernet the computers are plugged into, and connect via their own Ethernet switches. In fact, the WAN itself in this example is just a larger version of the single-switch network we just left. So when the client sends Ethernet frames, they just flow across the cables the same way, with the switches just forwarding them down the pike to the server. And they still </a:t>
            </a:r>
            <a:r>
              <a:rPr lang="en-US" dirty="0" err="1"/>
              <a:t>probalby</a:t>
            </a:r>
            <a:r>
              <a:rPr lang="en-US" dirty="0"/>
              <a:t> carry IP. No big whoop, because (say it with me now) it's all layer 2! And yes, because it's a private WAN, there's still no enormous concern about privacy and security.</a:t>
            </a:r>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33</a:t>
            </a:fld>
            <a:endParaRPr lang="en-US" sz="1300" dirty="0"/>
          </a:p>
        </p:txBody>
      </p:sp>
    </p:spTree>
    <p:extLst>
      <p:ext uri="{BB962C8B-B14F-4D97-AF65-F5344CB8AC3E}">
        <p14:creationId xmlns:p14="http://schemas.microsoft.com/office/powerpoint/2010/main" val="289451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 oh, here's a different kettle of fish altogether. Now we're trying to connect these distant computers using the internet. Maybe we didn't want to pay for a private WAN, or one wasn't available where we are. So we plug into the internet, with all it's awesomeness and horrors. Since the internet is a layer 3 network, meaning it speaks IP - the internet protocol - we can't just use switches anymore. At the very least, we need routers, and because we want this VPN, we actually need more than that, we need a router with some special sauce, which I'll call a magic VPN box. What these things can do is to find each other and build an authorized, encrypted TCP connection between themselves. This is what we now know we can call a "VPN tunnel". Whatever goes in one end will be safely carried to the other.</a:t>
            </a:r>
          </a:p>
          <a:p>
            <a:endParaRPr lang="en-US" dirty="0"/>
          </a:p>
          <a:p>
            <a:r>
              <a:rPr lang="en-US" dirty="0"/>
              <a:t>We don't know what the infrastructure of the internet will be at any given point, it's likely to be a crazy mix of different L2 networks like these. But we do know they will work together to carry IP packets hop-by-hop to the other magic VPN box. We also know that IP will carry TCP. So now we have a way to send whatever we want between these two computers, right? What do we want to send?</a:t>
            </a:r>
          </a:p>
          <a:p>
            <a:endParaRPr lang="en-US" dirty="0"/>
          </a:p>
          <a:p>
            <a:r>
              <a:rPr lang="en-US" dirty="0"/>
              <a:t>Well, it could be anything, but before you get too excited about payments or cat pictures, remember that our client and server wanted a direct Ethernet connection. Maybe their application requires it, or its just an old one that expected local connections. We're on opposite sides of the country now with only the internet between us, but we do have that TCP tunnel between the magic VPN boxes, to which each computer is connected. Why can't we use it to carry...Ethernet frames? It's weird, but it works, and that's exactly what a modern VPN using tunneling is. It just moves the layers around and uses special software to make it happen. Now our two computers can act as through they're directly connected via Ethernet, and those Ethernet frames look just like the ones we began with, and we still don’t really care what they’re carrying. The only price to pay here is that it’s complex, but that’s where software comes in, because these intelligent VPN systems are able to automate and ease the provisioning of VPN services like these.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34</a:t>
            </a:fld>
            <a:endParaRPr lang="en-US" sz="1300" dirty="0"/>
          </a:p>
        </p:txBody>
      </p:sp>
    </p:spTree>
    <p:extLst>
      <p:ext uri="{BB962C8B-B14F-4D97-AF65-F5344CB8AC3E}">
        <p14:creationId xmlns:p14="http://schemas.microsoft.com/office/powerpoint/2010/main" val="317397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37</a:t>
            </a:fld>
            <a:endParaRPr lang="en-US" sz="1300" dirty="0"/>
          </a:p>
        </p:txBody>
      </p:sp>
    </p:spTree>
    <p:extLst>
      <p:ext uri="{BB962C8B-B14F-4D97-AF65-F5344CB8AC3E}">
        <p14:creationId xmlns:p14="http://schemas.microsoft.com/office/powerpoint/2010/main" val="3076254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t>
            </a:r>
            <a:r>
              <a:rPr lang="en-US" dirty="0" err="1"/>
              <a:t>directconnect</a:t>
            </a:r>
            <a:r>
              <a:rPr lang="en-US" dirty="0"/>
              <a:t>/</a:t>
            </a:r>
          </a:p>
          <a:p>
            <a:endParaRPr lang="en-US" dirty="0"/>
          </a:p>
          <a:p>
            <a:r>
              <a:rPr lang="en-US" dirty="0"/>
              <a:t>https://</a:t>
            </a:r>
            <a:r>
              <a:rPr lang="en-US" dirty="0" err="1"/>
              <a:t>aws.amazon.com</a:t>
            </a:r>
            <a:r>
              <a:rPr lang="en-US" dirty="0"/>
              <a:t>/</a:t>
            </a:r>
            <a:r>
              <a:rPr lang="en-US" dirty="0" err="1"/>
              <a:t>directconnect</a:t>
            </a:r>
            <a:r>
              <a:rPr lang="en-US" dirty="0"/>
              <a:t>/?</a:t>
            </a:r>
            <a:r>
              <a:rPr lang="en-US" dirty="0" err="1"/>
              <a:t>nc</a:t>
            </a:r>
            <a:r>
              <a:rPr lang="en-US" dirty="0"/>
              <a:t>=</a:t>
            </a:r>
            <a:r>
              <a:rPr lang="en-US" dirty="0" err="1"/>
              <a:t>sn&amp;loc</a:t>
            </a:r>
            <a:r>
              <a:rPr lang="en-US" dirty="0"/>
              <a:t>=1</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39</a:t>
            </a:fld>
            <a:endParaRPr lang="en-US"/>
          </a:p>
        </p:txBody>
      </p:sp>
    </p:spTree>
    <p:extLst>
      <p:ext uri="{BB962C8B-B14F-4D97-AF65-F5344CB8AC3E}">
        <p14:creationId xmlns:p14="http://schemas.microsoft.com/office/powerpoint/2010/main" val="1205406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40</a:t>
            </a:fld>
            <a:endParaRPr lang="en-US"/>
          </a:p>
        </p:txBody>
      </p:sp>
    </p:spTree>
    <p:extLst>
      <p:ext uri="{BB962C8B-B14F-4D97-AF65-F5344CB8AC3E}">
        <p14:creationId xmlns:p14="http://schemas.microsoft.com/office/powerpoint/2010/main" val="305259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68099" name="Rectangle 3"/>
          <p:cNvSpPr>
            <a:spLocks noGrp="1" noChangeArrowheads="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43</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24AAFE32-1417-408F-AA03-F240C7D903A0}" type="datetime1">
              <a:rPr lang="en-US" smtClean="0"/>
              <a:t>12/13/25</a:t>
            </a:fld>
            <a:endParaRPr lang="en-US" sz="1200" dirty="0"/>
          </a:p>
        </p:txBody>
      </p:sp>
    </p:spTree>
    <p:extLst>
      <p:ext uri="{BB962C8B-B14F-4D97-AF65-F5344CB8AC3E}">
        <p14:creationId xmlns:p14="http://schemas.microsoft.com/office/powerpoint/2010/main" val="2275159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44</a:t>
            </a:fld>
            <a:endParaRPr lang="en-US" sz="1300"/>
          </a:p>
        </p:txBody>
      </p:sp>
    </p:spTree>
    <p:extLst>
      <p:ext uri="{BB962C8B-B14F-4D97-AF65-F5344CB8AC3E}">
        <p14:creationId xmlns:p14="http://schemas.microsoft.com/office/powerpoint/2010/main" val="367850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45</a:t>
            </a:fld>
            <a:endParaRPr lang="en-US" sz="1300"/>
          </a:p>
        </p:txBody>
      </p:sp>
    </p:spTree>
    <p:extLst>
      <p:ext uri="{BB962C8B-B14F-4D97-AF65-F5344CB8AC3E}">
        <p14:creationId xmlns:p14="http://schemas.microsoft.com/office/powerpoint/2010/main" val="1786514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46</a:t>
            </a:fld>
            <a:endParaRPr lang="en-US" sz="1300"/>
          </a:p>
        </p:txBody>
      </p:sp>
    </p:spTree>
    <p:extLst>
      <p:ext uri="{BB962C8B-B14F-4D97-AF65-F5344CB8AC3E}">
        <p14:creationId xmlns:p14="http://schemas.microsoft.com/office/powerpoint/2010/main" val="793871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47</a:t>
            </a:fld>
            <a:endParaRPr lang="en-US" sz="1300"/>
          </a:p>
        </p:txBody>
      </p:sp>
    </p:spTree>
    <p:extLst>
      <p:ext uri="{BB962C8B-B14F-4D97-AF65-F5344CB8AC3E}">
        <p14:creationId xmlns:p14="http://schemas.microsoft.com/office/powerpoint/2010/main" val="401034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FDIC Tech sprint as in the podcast https://</a:t>
            </a:r>
            <a:r>
              <a:rPr lang="en-US" dirty="0" err="1"/>
              <a:t>podcasters.spotify.com</a:t>
            </a:r>
            <a:r>
              <a:rPr lang="en-US" dirty="0"/>
              <a:t>/pod/show/</a:t>
            </a:r>
            <a:r>
              <a:rPr lang="en-US" dirty="0" err="1"/>
              <a:t>fdic</a:t>
            </a:r>
            <a:r>
              <a:rPr lang="en-US" dirty="0"/>
              <a:t>/episodes/Verifying-Identity-in-a-Digital-World-e1crru9/a-a77ni54</a:t>
            </a:r>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48</a:t>
            </a:fld>
            <a:endParaRPr lang="en-US" sz="1300"/>
          </a:p>
        </p:txBody>
      </p:sp>
    </p:spTree>
    <p:extLst>
      <p:ext uri="{BB962C8B-B14F-4D97-AF65-F5344CB8AC3E}">
        <p14:creationId xmlns:p14="http://schemas.microsoft.com/office/powerpoint/2010/main" val="2913427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balances?</a:t>
            </a:r>
          </a:p>
          <a:p>
            <a:r>
              <a:rPr lang="en-US" dirty="0"/>
              <a:t>Mothers maiden name?</a:t>
            </a:r>
          </a:p>
          <a:p>
            <a:r>
              <a:rPr lang="en-US" dirty="0"/>
              <a:t>Microdeposits</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49</a:t>
            </a:fld>
            <a:endParaRPr lang="en-US"/>
          </a:p>
        </p:txBody>
      </p:sp>
    </p:spTree>
    <p:extLst>
      <p:ext uri="{BB962C8B-B14F-4D97-AF65-F5344CB8AC3E}">
        <p14:creationId xmlns:p14="http://schemas.microsoft.com/office/powerpoint/2010/main" val="2216381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52</a:t>
            </a:fld>
            <a:endParaRPr lang="en-US" sz="1300"/>
          </a:p>
        </p:txBody>
      </p:sp>
    </p:spTree>
    <p:extLst>
      <p:ext uri="{BB962C8B-B14F-4D97-AF65-F5344CB8AC3E}">
        <p14:creationId xmlns:p14="http://schemas.microsoft.com/office/powerpoint/2010/main" val="3898511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53</a:t>
            </a:fld>
            <a:endParaRPr lang="en-US" sz="1300"/>
          </a:p>
        </p:txBody>
      </p:sp>
    </p:spTree>
    <p:extLst>
      <p:ext uri="{BB962C8B-B14F-4D97-AF65-F5344CB8AC3E}">
        <p14:creationId xmlns:p14="http://schemas.microsoft.com/office/powerpoint/2010/main" val="821322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54</a:t>
            </a:fld>
            <a:endParaRPr lang="en-US"/>
          </a:p>
        </p:txBody>
      </p:sp>
    </p:spTree>
    <p:extLst>
      <p:ext uri="{BB962C8B-B14F-4D97-AF65-F5344CB8AC3E}">
        <p14:creationId xmlns:p14="http://schemas.microsoft.com/office/powerpoint/2010/main" val="2150586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a:t>
            </a:fld>
            <a:endParaRPr lang="en-US"/>
          </a:p>
        </p:txBody>
      </p:sp>
    </p:spTree>
    <p:extLst>
      <p:ext uri="{BB962C8B-B14F-4D97-AF65-F5344CB8AC3E}">
        <p14:creationId xmlns:p14="http://schemas.microsoft.com/office/powerpoint/2010/main" val="2056994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55</a:t>
            </a:fld>
            <a:endParaRPr lang="en-US" sz="1300"/>
          </a:p>
        </p:txBody>
      </p:sp>
    </p:spTree>
    <p:extLst>
      <p:ext uri="{BB962C8B-B14F-4D97-AF65-F5344CB8AC3E}">
        <p14:creationId xmlns:p14="http://schemas.microsoft.com/office/powerpoint/2010/main" val="2752895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57</a:t>
            </a:fld>
            <a:endParaRPr lang="en-US" sz="1300"/>
          </a:p>
        </p:txBody>
      </p:sp>
    </p:spTree>
    <p:extLst>
      <p:ext uri="{BB962C8B-B14F-4D97-AF65-F5344CB8AC3E}">
        <p14:creationId xmlns:p14="http://schemas.microsoft.com/office/powerpoint/2010/main" val="535214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58</a:t>
            </a:fld>
            <a:endParaRPr lang="en-US"/>
          </a:p>
        </p:txBody>
      </p:sp>
    </p:spTree>
    <p:extLst>
      <p:ext uri="{BB962C8B-B14F-4D97-AF65-F5344CB8AC3E}">
        <p14:creationId xmlns:p14="http://schemas.microsoft.com/office/powerpoint/2010/main" val="363648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effectLst/>
              </a:rPr>
              <a:t>Pierre de Fermat</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59</a:t>
            </a:fld>
            <a:endParaRPr lang="en-US" sz="1300"/>
          </a:p>
        </p:txBody>
      </p:sp>
    </p:spTree>
    <p:extLst>
      <p:ext uri="{BB962C8B-B14F-4D97-AF65-F5344CB8AC3E}">
        <p14:creationId xmlns:p14="http://schemas.microsoft.com/office/powerpoint/2010/main" val="3597250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61</a:t>
            </a:fld>
            <a:endParaRPr lang="en-US" sz="1300"/>
          </a:p>
        </p:txBody>
      </p:sp>
    </p:spTree>
    <p:extLst>
      <p:ext uri="{BB962C8B-B14F-4D97-AF65-F5344CB8AC3E}">
        <p14:creationId xmlns:p14="http://schemas.microsoft.com/office/powerpoint/2010/main" val="611969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62</a:t>
            </a:fld>
            <a:endParaRPr lang="en-US" sz="1300"/>
          </a:p>
        </p:txBody>
      </p:sp>
    </p:spTree>
    <p:extLst>
      <p:ext uri="{BB962C8B-B14F-4D97-AF65-F5344CB8AC3E}">
        <p14:creationId xmlns:p14="http://schemas.microsoft.com/office/powerpoint/2010/main" val="2523142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64</a:t>
            </a:fld>
            <a:endParaRPr lang="en-US"/>
          </a:p>
        </p:txBody>
      </p:sp>
    </p:spTree>
    <p:extLst>
      <p:ext uri="{BB962C8B-B14F-4D97-AF65-F5344CB8AC3E}">
        <p14:creationId xmlns:p14="http://schemas.microsoft.com/office/powerpoint/2010/main" val="129164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66</a:t>
            </a:fld>
            <a:endParaRPr lang="en-US" sz="1300"/>
          </a:p>
        </p:txBody>
      </p:sp>
    </p:spTree>
    <p:extLst>
      <p:ext uri="{BB962C8B-B14F-4D97-AF65-F5344CB8AC3E}">
        <p14:creationId xmlns:p14="http://schemas.microsoft.com/office/powerpoint/2010/main" val="263906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68</a:t>
            </a:fld>
            <a:endParaRPr lang="en-US" sz="1300"/>
          </a:p>
        </p:txBody>
      </p:sp>
    </p:spTree>
    <p:extLst>
      <p:ext uri="{BB962C8B-B14F-4D97-AF65-F5344CB8AC3E}">
        <p14:creationId xmlns:p14="http://schemas.microsoft.com/office/powerpoint/2010/main" val="3380553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77</a:t>
            </a:fld>
            <a:endParaRPr lang="en-US"/>
          </a:p>
        </p:txBody>
      </p:sp>
    </p:spTree>
    <p:extLst>
      <p:ext uri="{BB962C8B-B14F-4D97-AF65-F5344CB8AC3E}">
        <p14:creationId xmlns:p14="http://schemas.microsoft.com/office/powerpoint/2010/main" val="188295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30163" y="438150"/>
            <a:ext cx="7515226" cy="4227513"/>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12/13/25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19381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82</a:t>
            </a:fld>
            <a:endParaRPr lang="en-US" sz="1300" dirty="0"/>
          </a:p>
        </p:txBody>
      </p:sp>
    </p:spTree>
    <p:extLst>
      <p:ext uri="{BB962C8B-B14F-4D97-AF65-F5344CB8AC3E}">
        <p14:creationId xmlns:p14="http://schemas.microsoft.com/office/powerpoint/2010/main" val="1889678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83</a:t>
            </a:fld>
            <a:endParaRPr lang="en-US" sz="1300"/>
          </a:p>
        </p:txBody>
      </p:sp>
    </p:spTree>
    <p:extLst>
      <p:ext uri="{BB962C8B-B14F-4D97-AF65-F5344CB8AC3E}">
        <p14:creationId xmlns:p14="http://schemas.microsoft.com/office/powerpoint/2010/main" val="33587435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91</a:t>
            </a:fld>
            <a:endParaRPr lang="en-US"/>
          </a:p>
        </p:txBody>
      </p:sp>
    </p:spTree>
    <p:extLst>
      <p:ext uri="{BB962C8B-B14F-4D97-AF65-F5344CB8AC3E}">
        <p14:creationId xmlns:p14="http://schemas.microsoft.com/office/powerpoint/2010/main" val="33016592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104</a:t>
            </a:fld>
            <a:endParaRPr lang="en-US" sz="1300"/>
          </a:p>
        </p:txBody>
      </p:sp>
    </p:spTree>
    <p:extLst>
      <p:ext uri="{BB962C8B-B14F-4D97-AF65-F5344CB8AC3E}">
        <p14:creationId xmlns:p14="http://schemas.microsoft.com/office/powerpoint/2010/main" val="37667597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109</a:t>
            </a:fld>
            <a:endParaRPr lang="en-US"/>
          </a:p>
        </p:txBody>
      </p:sp>
    </p:spTree>
    <p:extLst>
      <p:ext uri="{BB962C8B-B14F-4D97-AF65-F5344CB8AC3E}">
        <p14:creationId xmlns:p14="http://schemas.microsoft.com/office/powerpoint/2010/main" val="2174540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Introduction to Security</a:t>
            </a:r>
          </a:p>
        </p:txBody>
      </p:sp>
      <p:sp>
        <p:nvSpPr>
          <p:cNvPr id="5" name="Date Placeholder 4"/>
          <p:cNvSpPr>
            <a:spLocks noGrp="1"/>
          </p:cNvSpPr>
          <p:nvPr>
            <p:ph type="dt" idx="1"/>
          </p:nvPr>
        </p:nvSpPr>
        <p:spPr/>
        <p:txBody>
          <a:bodyPr/>
          <a:lstStyle/>
          <a:p>
            <a:endParaRPr lang="en-US" sz="1300" dirty="0"/>
          </a:p>
          <a:p>
            <a:fld id="{C564C4D0-D5D0-448C-8034-21C1ECF56A5D}" type="datetime1">
              <a:rPr lang="en-US" smtClean="0"/>
              <a:t>12/13/25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115</a:t>
            </a:fld>
            <a:endParaRPr lang="en-US" sz="1300" dirty="0"/>
          </a:p>
        </p:txBody>
      </p:sp>
    </p:spTree>
    <p:extLst>
      <p:ext uri="{BB962C8B-B14F-4D97-AF65-F5344CB8AC3E}">
        <p14:creationId xmlns:p14="http://schemas.microsoft.com/office/powerpoint/2010/main" val="958928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118</a:t>
            </a:fld>
            <a:endParaRPr lang="en-US" sz="1300" dirty="0"/>
          </a:p>
        </p:txBody>
      </p:sp>
    </p:spTree>
    <p:extLst>
      <p:ext uri="{BB962C8B-B14F-4D97-AF65-F5344CB8AC3E}">
        <p14:creationId xmlns:p14="http://schemas.microsoft.com/office/powerpoint/2010/main" val="41102187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122</a:t>
            </a:fld>
            <a:endParaRPr lang="en-US" sz="1300" dirty="0"/>
          </a:p>
        </p:txBody>
      </p:sp>
    </p:spTree>
    <p:extLst>
      <p:ext uri="{BB962C8B-B14F-4D97-AF65-F5344CB8AC3E}">
        <p14:creationId xmlns:p14="http://schemas.microsoft.com/office/powerpoint/2010/main" val="18239205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123</a:t>
            </a:fld>
            <a:endParaRPr lang="en-US"/>
          </a:p>
        </p:txBody>
      </p:sp>
    </p:spTree>
    <p:extLst>
      <p:ext uri="{BB962C8B-B14F-4D97-AF65-F5344CB8AC3E}">
        <p14:creationId xmlns:p14="http://schemas.microsoft.com/office/powerpoint/2010/main" val="2410146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0163" y="438150"/>
            <a:ext cx="7515226" cy="4227513"/>
          </a:xfrm>
        </p:spPr>
      </p:sp>
      <p:sp>
        <p:nvSpPr>
          <p:cNvPr id="14" name="Notes Placeholder 13"/>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96679178-308B-4732-8A98-8BA91763F4C8}" type="datetime1">
              <a:rPr lang="en-US" smtClean="0"/>
              <a:t>12/13/25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129</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364303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30163" y="438150"/>
            <a:ext cx="7515226" cy="4227513"/>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12/13/25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9366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is mostly about privacy, so FACTA, GLBA and other regs.</a:t>
            </a:r>
          </a:p>
          <a:p>
            <a:r>
              <a:rPr lang="en-US" dirty="0"/>
              <a:t>Ransomware is another important privacy concern</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a:t>
            </a:fld>
            <a:endParaRPr lang="en-US" sz="1300"/>
          </a:p>
        </p:txBody>
      </p:sp>
    </p:spTree>
    <p:extLst>
      <p:ext uri="{BB962C8B-B14F-4D97-AF65-F5344CB8AC3E}">
        <p14:creationId xmlns:p14="http://schemas.microsoft.com/office/powerpoint/2010/main" val="184877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12</a:t>
            </a:fld>
            <a:endParaRPr lang="en-US"/>
          </a:p>
        </p:txBody>
      </p:sp>
    </p:spTree>
    <p:extLst>
      <p:ext uri="{BB962C8B-B14F-4D97-AF65-F5344CB8AC3E}">
        <p14:creationId xmlns:p14="http://schemas.microsoft.com/office/powerpoint/2010/main" val="273034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tell me? Why are we here?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12/13/25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13</a:t>
            </a:fld>
            <a:endParaRPr lang="en-US" sz="1300" dirty="0"/>
          </a:p>
        </p:txBody>
      </p:sp>
    </p:spTree>
    <p:extLst>
      <p:ext uri="{BB962C8B-B14F-4D97-AF65-F5344CB8AC3E}">
        <p14:creationId xmlns:p14="http://schemas.microsoft.com/office/powerpoint/2010/main" val="349992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12/13/25</a:t>
            </a:fld>
            <a:endParaRPr lang="en-US" dirty="0"/>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dirty="0"/>
          </a:p>
        </p:txBody>
      </p:sp>
    </p:spTree>
    <p:extLst>
      <p:ext uri="{BB962C8B-B14F-4D97-AF65-F5344CB8AC3E}">
        <p14:creationId xmlns:p14="http://schemas.microsoft.com/office/powerpoint/2010/main" val="38703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p:nvPr>
        </p:nvSpPr>
        <p:spPr>
          <a:xfrm>
            <a:off x="537820" y="2171700"/>
            <a:ext cx="17216783" cy="6915150"/>
          </a:xfrm>
        </p:spPr>
        <p:txBody>
          <a:bodyPr anchor="t"/>
          <a:lstStyle>
            <a:lvl1pPr>
              <a:defRPr sz="4800"/>
            </a:lvl1pPr>
          </a:lstStyle>
          <a:p>
            <a:r>
              <a:rPr lang="en-US" dirty="0"/>
              <a:t>Click to edit Master title style</a:t>
            </a:r>
          </a:p>
        </p:txBody>
      </p:sp>
    </p:spTree>
    <p:extLst>
      <p:ext uri="{BB962C8B-B14F-4D97-AF65-F5344CB8AC3E}">
        <p14:creationId xmlns:p14="http://schemas.microsoft.com/office/powerpoint/2010/main" val="29876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txBox="1">
            <a:spLocks/>
          </p:cNvSpPr>
          <p:nvPr userDrawn="1"/>
        </p:nvSpPr>
        <p:spPr bwMode="auto">
          <a:xfrm>
            <a:off x="25400" y="9829800"/>
            <a:ext cx="1498600"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lvl1pPr>
              <a:defRPr/>
            </a:lvl1pPr>
          </a:lstStyle>
          <a:p>
            <a:pPr marL="0" marR="0" lvl="0" indent="0" algn="l" defTabSz="1371600" rtl="0" eaLnBrk="1" fontAlgn="base" latinLnBrk="0" hangingPunct="1">
              <a:lnSpc>
                <a:spcPct val="80000"/>
              </a:lnSpc>
              <a:spcBef>
                <a:spcPct val="0"/>
              </a:spcBef>
              <a:spcAft>
                <a:spcPct val="0"/>
              </a:spcAft>
              <a:buClrTx/>
              <a:buSzTx/>
              <a:buFontTx/>
              <a:buNone/>
              <a:tabLst/>
              <a:defRPr/>
            </a:pPr>
            <a:fld id="{3D7CFD21-2187-4AB0-AF81-314BDAA17E41}" type="slidenum">
              <a:rPr kumimoji="0" lang="en-US" sz="1350" b="0" i="0" u="none" strike="noStrike" kern="1200" cap="none" spc="0" normalizeH="0" baseline="0" noProof="0" smtClean="0">
                <a:ln>
                  <a:noFill/>
                </a:ln>
                <a:solidFill>
                  <a:schemeClr val="tx1"/>
                </a:solidFill>
                <a:effectLst/>
                <a:uLnTx/>
                <a:uFillTx/>
                <a:latin typeface="+mj-lt"/>
                <a:ea typeface="+mn-ea"/>
                <a:cs typeface="+mn-cs"/>
              </a:rPr>
              <a:pPr marL="0" marR="0" lvl="0" indent="0" algn="l" defTabSz="1371600" rtl="0" eaLnBrk="1" fontAlgn="base" latinLnBrk="0" hangingPunct="1">
                <a:lnSpc>
                  <a:spcPct val="80000"/>
                </a:lnSpc>
                <a:spcBef>
                  <a:spcPct val="0"/>
                </a:spcBef>
                <a:spcAft>
                  <a:spcPct val="0"/>
                </a:spcAft>
                <a:buClrTx/>
                <a:buSzTx/>
                <a:buFontTx/>
                <a:buNone/>
                <a:tabLst/>
                <a:defRPr/>
              </a:pPr>
              <a:t>‹#›</a:t>
            </a:fld>
            <a:endParaRPr kumimoji="0" lang="en-US" sz="1350" b="0" i="0" u="none" strike="noStrike" kern="1200" cap="none" spc="0" normalizeH="0" baseline="0" noProof="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158063616"/>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Hill Associates</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Hill Associates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Hill Associates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dirty="0"/>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 id="2147483798" r:id="rId15"/>
    <p:sldLayoutId id="2147483799" r:id="rId16"/>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8" Type="http://schemas.openxmlformats.org/officeDocument/2006/relationships/hyperlink" Target="https://csrc.nist.gov/glossary/term/virtual_private_network" TargetMode="External"/><Relationship Id="rId3" Type="http://schemas.openxmlformats.org/officeDocument/2006/relationships/hyperlink" Target="https://www.fdic.gov/consumer-resource-center/2025-10/protect-your-finances-and-identity-online" TargetMode="External"/><Relationship Id="rId7" Type="http://schemas.openxmlformats.org/officeDocument/2006/relationships/hyperlink" Target="https://ithandbook.ffiec.gov/" TargetMode="External"/><Relationship Id="rId2" Type="http://schemas.openxmlformats.org/officeDocument/2006/relationships/hyperlink" Target="https://www.fdic.gov/formsdocuments/d1300-04.pdf" TargetMode="External"/><Relationship Id="rId1" Type="http://schemas.openxmlformats.org/officeDocument/2006/relationships/slideLayout" Target="../slideLayouts/slideLayout2.xml"/><Relationship Id="rId6" Type="http://schemas.openxmlformats.org/officeDocument/2006/relationships/hyperlink" Target="https://www.fdic.gov/bank-examinations/authentication-internet-banking-lesson-risk-management" TargetMode="External"/><Relationship Id="rId5" Type="http://schemas.openxmlformats.org/officeDocument/2006/relationships/hyperlink" Target="https://www.fdic.gov/news/financial-institution-letters/2021/fil21055.html" TargetMode="External"/><Relationship Id="rId10" Type="http://schemas.openxmlformats.org/officeDocument/2006/relationships/hyperlink" Target="https://csrc.nist.gov/pubs/sp/800/46/r2/final" TargetMode="External"/><Relationship Id="rId4" Type="http://schemas.openxmlformats.org/officeDocument/2006/relationships/hyperlink" Target="https://www.fdic.gov/banker-resource-center/cybersecurity-resources" TargetMode="External"/><Relationship Id="rId9" Type="http://schemas.openxmlformats.org/officeDocument/2006/relationships/hyperlink" Target="https://pages.nist.gov/800-63-4/" TargetMode="Externa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hyperlink" Target="mailto:info@hil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DQEoe6ZW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0.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0.xml"/><Relationship Id="rId7" Type="http://schemas.openxmlformats.org/officeDocument/2006/relationships/image" Target="../media/image47.wmf"/><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46.png"/><Relationship Id="rId5" Type="http://schemas.openxmlformats.org/officeDocument/2006/relationships/image" Target="../media/image45.wmf"/><Relationship Id="rId4" Type="http://schemas.openxmlformats.org/officeDocument/2006/relationships/image" Target="../media/image44.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nist.gov/news-events/news/2022/07/nist-announces-first-four-quantum-resistant-cryptographic-algorithm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hyperlink" Target="https://www.google.com/url?sa=i&amp;rct=j&amp;q=&amp;esrc=s&amp;source=images&amp;cd=&amp;ved=2ahUKEwiXvLrIrYbmAhW2JzQIHQ4JBAMQjRx6BAgBEAQ&amp;url=https%3A%2F%2Fwww.cisco.com%2Fc%2Fen%2Fus%2Fsupport%2Fdocs%2Fsecurity-vpn%2Fipsec-negotiation-ike-protocols%2F41940-dmvpn.html&amp;psig=AOvVaw3iK94sSdfrimd11QOY4HKK&amp;ust=1574805423942034"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google.com/search?q=openvpn&amp;client=firefox-b-1-d&amp;tbm=isch&amp;source=iu&amp;ictx=1&amp;fir=zFbqAK0-zsJEqM%253A%252CX5x2Y6Ke_St3SM%252C%252Fm%252F03hxfx&amp;vet=1&amp;usg=AI4_-kRWWrtZvJsLcEV1EnZeRnsw7OZi-g&amp;sa=X&amp;ved=2ahUKEwiCpe_5q4bmAhWJJzQIHUTYAnwQ_B0wFnoECAcQAw#imgrc=zFbqAK0-zsJEqM:" TargetMode="External"/><Relationship Id="rId2" Type="http://schemas.openxmlformats.org/officeDocument/2006/relationships/hyperlink" Target="https://openvpn.net/" TargetMode="Externa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wireguard.com/"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png"/></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class.hillvt.com/2024/07/02/VPNRA.html"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366758" y="5529182"/>
            <a:ext cx="16029148" cy="1862048"/>
          </a:xfrm>
          <a:prstGeom prst="rect">
            <a:avLst/>
          </a:prstGeom>
          <a:noFill/>
        </p:spPr>
        <p:txBody>
          <a:bodyPr wrap="square" rtlCol="0">
            <a:spAutoFit/>
          </a:bodyPr>
          <a:lstStyle/>
          <a:p>
            <a:r>
              <a:rPr lang="en-US" sz="1150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Virtual Private Networks</a:t>
            </a:r>
            <a:endParaRPr lang="en-US" sz="1150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And remote access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solidFill>
                  <a:schemeClr val="tx1"/>
                </a:solidFill>
              </a:rPr>
              <a:t>VPNs: The FDIC Context</a:t>
            </a:r>
          </a:p>
        </p:txBody>
      </p:sp>
      <p:sp>
        <p:nvSpPr>
          <p:cNvPr id="3" name="Subtitle 2">
            <a:extLst>
              <a:ext uri="{FF2B5EF4-FFF2-40B4-BE49-F238E27FC236}">
                <a16:creationId xmlns:a16="http://schemas.microsoft.com/office/drawing/2014/main" id="{4C242355-27DA-48EF-A49B-980E74AA76CF}"/>
              </a:ext>
            </a:extLst>
          </p:cNvPr>
          <p:cNvSpPr>
            <a:spLocks noGrp="1"/>
          </p:cNvSpPr>
          <p:nvPr>
            <p:ph type="body" idx="1"/>
          </p:nvPr>
        </p:nvSpPr>
        <p:spPr/>
        <p:txBody>
          <a:bodyPr/>
          <a:lstStyle/>
          <a:p>
            <a:r>
              <a:rPr lang="en-US"/>
              <a:t>Chapter 2</a:t>
            </a:r>
          </a:p>
        </p:txBody>
      </p:sp>
    </p:spTree>
    <p:extLst>
      <p:ext uri="{BB962C8B-B14F-4D97-AF65-F5344CB8AC3E}">
        <p14:creationId xmlns:p14="http://schemas.microsoft.com/office/powerpoint/2010/main" val="2742599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321D7-29BD-845B-90E0-66FA40FF601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1F0D38B-0F40-213B-4C9D-397692EB1D7E}"/>
              </a:ext>
            </a:extLst>
          </p:cNvPr>
          <p:cNvSpPr>
            <a:spLocks noGrp="1"/>
          </p:cNvSpPr>
          <p:nvPr>
            <p:ph type="title"/>
          </p:nvPr>
        </p:nvSpPr>
        <p:spPr/>
        <p:txBody>
          <a:bodyPr/>
          <a:lstStyle/>
          <a:p>
            <a:r>
              <a:rPr lang="en-US" dirty="0"/>
              <a:t>Awareness of VPN threats / vulns</a:t>
            </a:r>
          </a:p>
        </p:txBody>
      </p:sp>
      <p:sp>
        <p:nvSpPr>
          <p:cNvPr id="7" name="Content Placeholder 6">
            <a:extLst>
              <a:ext uri="{FF2B5EF4-FFF2-40B4-BE49-F238E27FC236}">
                <a16:creationId xmlns:a16="http://schemas.microsoft.com/office/drawing/2014/main" id="{FD814074-7454-0581-6990-404052BD4704}"/>
              </a:ext>
            </a:extLst>
          </p:cNvPr>
          <p:cNvSpPr>
            <a:spLocks noGrp="1"/>
          </p:cNvSpPr>
          <p:nvPr>
            <p:ph sz="half" idx="1"/>
          </p:nvPr>
        </p:nvSpPr>
        <p:spPr/>
        <p:txBody>
          <a:bodyPr>
            <a:normAutofit fontScale="85000" lnSpcReduction="10000"/>
          </a:bodyPr>
          <a:lstStyle/>
          <a:p>
            <a:pPr marL="0" indent="0">
              <a:buNone/>
            </a:pPr>
            <a:r>
              <a:rPr lang="en-US" dirty="0"/>
              <a:t>Bad actors try to find e.g.</a:t>
            </a:r>
          </a:p>
          <a:p>
            <a:pPr marL="742950" indent="-742950">
              <a:buFont typeface="+mj-lt"/>
              <a:buAutoNum type="arabicPeriod"/>
            </a:pPr>
            <a:r>
              <a:rPr lang="en-US" dirty="0"/>
              <a:t>Fortinet</a:t>
            </a:r>
          </a:p>
          <a:p>
            <a:pPr marL="742950" indent="-742950">
              <a:buFont typeface="+mj-lt"/>
              <a:buAutoNum type="arabicPeriod"/>
            </a:pPr>
            <a:r>
              <a:rPr lang="en-US" dirty="0"/>
              <a:t>Pulse Secure</a:t>
            </a:r>
          </a:p>
          <a:p>
            <a:pPr marL="742950" indent="-742950">
              <a:buFont typeface="+mj-lt"/>
              <a:buAutoNum type="arabicPeriod"/>
            </a:pPr>
            <a:r>
              <a:rPr lang="en-US" dirty="0"/>
              <a:t>Cisco ASA</a:t>
            </a:r>
          </a:p>
          <a:p>
            <a:pPr marL="742950" indent="-742950">
              <a:buFont typeface="+mj-lt"/>
              <a:buAutoNum type="arabicPeriod"/>
            </a:pPr>
            <a:r>
              <a:rPr lang="en-US" dirty="0"/>
              <a:t>SSL VPN gateways</a:t>
            </a:r>
          </a:p>
          <a:p>
            <a:pPr marL="0" indent="0">
              <a:buNone/>
            </a:pPr>
            <a:r>
              <a:rPr lang="en-US" dirty="0"/>
              <a:t>Examiners should look for:</a:t>
            </a:r>
          </a:p>
          <a:p>
            <a:pPr marL="0" indent="0">
              <a:buNone/>
            </a:pPr>
            <a:r>
              <a:rPr lang="en-US" dirty="0"/>
              <a:t>Rapid patch cadence</a:t>
            </a:r>
          </a:p>
          <a:p>
            <a:pPr marL="0" indent="0">
              <a:buNone/>
            </a:pPr>
            <a:r>
              <a:rPr lang="en-US" dirty="0"/>
              <a:t>Monitoring for CVEs affecting remote access tech</a:t>
            </a:r>
          </a:p>
          <a:p>
            <a:pPr marL="0" indent="0">
              <a:buNone/>
            </a:pPr>
            <a:r>
              <a:rPr lang="en-US" dirty="0"/>
              <a:t>Compromise indicators and verification steps after high-severity vulnerabilities</a:t>
            </a:r>
          </a:p>
        </p:txBody>
      </p:sp>
      <p:sp>
        <p:nvSpPr>
          <p:cNvPr id="8" name="Content Placeholder 7">
            <a:extLst>
              <a:ext uri="{FF2B5EF4-FFF2-40B4-BE49-F238E27FC236}">
                <a16:creationId xmlns:a16="http://schemas.microsoft.com/office/drawing/2014/main" id="{8E1FF830-DED3-4D8D-BEF8-E0D506AB57CF}"/>
              </a:ext>
            </a:extLst>
          </p:cNvPr>
          <p:cNvSpPr>
            <a:spLocks noGrp="1"/>
          </p:cNvSpPr>
          <p:nvPr>
            <p:ph sz="half" idx="2"/>
          </p:nvPr>
        </p:nvSpPr>
        <p:spPr/>
        <p:txBody>
          <a:bodyPr>
            <a:normAutofit fontScale="85000" lnSpcReduction="10000"/>
          </a:bodyPr>
          <a:lstStyle/>
          <a:p>
            <a:endParaRPr lang="en-US"/>
          </a:p>
        </p:txBody>
      </p:sp>
    </p:spTree>
    <p:extLst>
      <p:ext uri="{BB962C8B-B14F-4D97-AF65-F5344CB8AC3E}">
        <p14:creationId xmlns:p14="http://schemas.microsoft.com/office/powerpoint/2010/main" val="20643724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4BE85-8D8F-7686-2E7D-4A7C51EF084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63F78F1-1052-99DE-E89E-8F8FA5C0EDAE}"/>
              </a:ext>
            </a:extLst>
          </p:cNvPr>
          <p:cNvSpPr>
            <a:spLocks noGrp="1"/>
          </p:cNvSpPr>
          <p:nvPr>
            <p:ph type="title"/>
          </p:nvPr>
        </p:nvSpPr>
        <p:spPr/>
        <p:txBody>
          <a:bodyPr/>
          <a:lstStyle/>
          <a:p>
            <a:r>
              <a:rPr lang="en-US" dirty="0"/>
              <a:t>Incident Response must include VPNs/RA</a:t>
            </a:r>
          </a:p>
        </p:txBody>
      </p:sp>
      <p:sp>
        <p:nvSpPr>
          <p:cNvPr id="7" name="Content Placeholder 6">
            <a:extLst>
              <a:ext uri="{FF2B5EF4-FFF2-40B4-BE49-F238E27FC236}">
                <a16:creationId xmlns:a16="http://schemas.microsoft.com/office/drawing/2014/main" id="{B94B79B3-4711-F93D-86E6-42EA58748B39}"/>
              </a:ext>
            </a:extLst>
          </p:cNvPr>
          <p:cNvSpPr>
            <a:spLocks noGrp="1"/>
          </p:cNvSpPr>
          <p:nvPr>
            <p:ph sz="half" idx="1"/>
          </p:nvPr>
        </p:nvSpPr>
        <p:spPr/>
        <p:txBody>
          <a:bodyPr>
            <a:normAutofit fontScale="92500" lnSpcReduction="10000"/>
          </a:bodyPr>
          <a:lstStyle/>
          <a:p>
            <a:pPr marL="742950" indent="-742950">
              <a:buFont typeface="+mj-lt"/>
              <a:buAutoNum type="arabicPeriod"/>
            </a:pPr>
            <a:r>
              <a:rPr lang="en-US" dirty="0"/>
              <a:t>Lost/stolen laptops with VPN capability</a:t>
            </a:r>
          </a:p>
          <a:p>
            <a:pPr marL="742950" indent="-742950">
              <a:buFont typeface="+mj-lt"/>
              <a:buAutoNum type="arabicPeriod"/>
            </a:pPr>
            <a:r>
              <a:rPr lang="en-US" dirty="0"/>
              <a:t>Compromised credentials (especially MFA tokens)</a:t>
            </a:r>
          </a:p>
          <a:p>
            <a:pPr marL="742950" indent="-742950">
              <a:buFont typeface="+mj-lt"/>
              <a:buAutoNum type="arabicPeriod"/>
            </a:pPr>
            <a:r>
              <a:rPr lang="en-US" dirty="0"/>
              <a:t>Vendor account compromise</a:t>
            </a:r>
          </a:p>
          <a:p>
            <a:pPr marL="742950" indent="-742950">
              <a:buFont typeface="+mj-lt"/>
              <a:buAutoNum type="arabicPeriod"/>
            </a:pPr>
            <a:r>
              <a:rPr lang="en-US" dirty="0"/>
              <a:t>VPN log correlation during incidents</a:t>
            </a:r>
          </a:p>
          <a:p>
            <a:pPr marL="742950" indent="-742950">
              <a:buFont typeface="+mj-lt"/>
              <a:buAutoNum type="arabicPeriod"/>
            </a:pPr>
            <a:endParaRPr lang="en-US" dirty="0"/>
          </a:p>
          <a:p>
            <a:pPr marL="0" indent="0">
              <a:buNone/>
            </a:pPr>
            <a:r>
              <a:rPr lang="en-US" dirty="0"/>
              <a:t>Institutions must be able to quickly revoke credentials and conduct forensic review.</a:t>
            </a:r>
          </a:p>
        </p:txBody>
      </p:sp>
      <p:sp>
        <p:nvSpPr>
          <p:cNvPr id="8" name="Content Placeholder 7">
            <a:extLst>
              <a:ext uri="{FF2B5EF4-FFF2-40B4-BE49-F238E27FC236}">
                <a16:creationId xmlns:a16="http://schemas.microsoft.com/office/drawing/2014/main" id="{B1D4C38A-05A9-9191-13C3-0FAA5B70A049}"/>
              </a:ext>
            </a:extLst>
          </p:cNvPr>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128108044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39FB-44C2-4F32-9A11-2DF8B059C8D1}"/>
              </a:ext>
            </a:extLst>
          </p:cNvPr>
          <p:cNvSpPr>
            <a:spLocks noGrp="1"/>
          </p:cNvSpPr>
          <p:nvPr>
            <p:ph type="title"/>
          </p:nvPr>
        </p:nvSpPr>
        <p:spPr/>
        <p:txBody>
          <a:bodyPr/>
          <a:lstStyle/>
          <a:p>
            <a:r>
              <a:rPr lang="en-US" altLang="zh-CN"/>
              <a:t>VPN Platforms and Products</a:t>
            </a:r>
          </a:p>
        </p:txBody>
      </p:sp>
      <p:sp>
        <p:nvSpPr>
          <p:cNvPr id="3" name="Subtitle 2">
            <a:extLst>
              <a:ext uri="{FF2B5EF4-FFF2-40B4-BE49-F238E27FC236}">
                <a16:creationId xmlns:a16="http://schemas.microsoft.com/office/drawing/2014/main" id="{78D6D46C-73D9-1B48-9B7D-785510467C2E}"/>
              </a:ext>
            </a:extLst>
          </p:cNvPr>
          <p:cNvSpPr>
            <a:spLocks noGrp="1"/>
          </p:cNvSpPr>
          <p:nvPr>
            <p:ph type="body" idx="1"/>
          </p:nvPr>
        </p:nvSpPr>
        <p:spPr/>
        <p:txBody>
          <a:bodyPr/>
          <a:lstStyle/>
          <a:p>
            <a:r>
              <a:rPr lang="en-US" dirty="0"/>
              <a:t>Chapter 7</a:t>
            </a:r>
          </a:p>
        </p:txBody>
      </p:sp>
    </p:spTree>
    <p:extLst>
      <p:ext uri="{BB962C8B-B14F-4D97-AF65-F5344CB8AC3E}">
        <p14:creationId xmlns:p14="http://schemas.microsoft.com/office/powerpoint/2010/main" val="23108636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5" name="Content Placeholder 4">
            <a:extLst>
              <a:ext uri="{FF2B5EF4-FFF2-40B4-BE49-F238E27FC236}">
                <a16:creationId xmlns:a16="http://schemas.microsoft.com/office/drawing/2014/main" id="{E8F771D7-0853-4D2D-B21A-BFE59B3981B8}"/>
              </a:ext>
            </a:extLst>
          </p:cNvPr>
          <p:cNvSpPr>
            <a:spLocks noGrp="1"/>
          </p:cNvSpPr>
          <p:nvPr>
            <p:ph idx="1"/>
          </p:nvPr>
        </p:nvSpPr>
        <p:spPr/>
        <p:txBody>
          <a:bodyPr>
            <a:normAutofit fontScale="92500" lnSpcReduction="20000"/>
          </a:bodyPr>
          <a:lstStyle/>
          <a:p>
            <a:r>
              <a:rPr lang="en-US"/>
              <a:t>Review some common VPN platforms and vendor solutions for:</a:t>
            </a:r>
          </a:p>
          <a:p>
            <a:pPr lvl="1"/>
            <a:r>
              <a:rPr lang="en-US"/>
              <a:t>Site-to-site networks.</a:t>
            </a:r>
          </a:p>
          <a:p>
            <a:pPr lvl="1"/>
            <a:r>
              <a:rPr lang="en-US"/>
              <a:t>Remote access of various types.</a:t>
            </a:r>
          </a:p>
          <a:p>
            <a:pPr lvl="1"/>
            <a:r>
              <a:rPr lang="en-US"/>
              <a:t>Remote desktop/administration.</a:t>
            </a:r>
          </a:p>
          <a:p>
            <a:r>
              <a:rPr lang="en-US"/>
              <a:t>Consider how VPNs interact with common deployments of:</a:t>
            </a:r>
          </a:p>
          <a:p>
            <a:pPr lvl="1"/>
            <a:r>
              <a:rPr lang="en-US"/>
              <a:t>Firewalls.</a:t>
            </a:r>
          </a:p>
          <a:p>
            <a:pPr lvl="1"/>
            <a:r>
              <a:rPr lang="en-US"/>
              <a:t>UTM platforms.</a:t>
            </a:r>
          </a:p>
          <a:p>
            <a:pPr lvl="1"/>
            <a:r>
              <a:rPr lang="en-US"/>
              <a:t>SD-WAN solutions.</a:t>
            </a:r>
          </a:p>
          <a:p>
            <a:r>
              <a:rPr lang="en-US"/>
              <a:t>Discuss some concepts related to privacy and encryption, such as:</a:t>
            </a:r>
          </a:p>
          <a:p>
            <a:pPr lvl="1"/>
            <a:r>
              <a:rPr lang="en-US"/>
              <a:t>TOR.</a:t>
            </a:r>
          </a:p>
          <a:p>
            <a:pPr lvl="1"/>
            <a:r>
              <a:rPr lang="en-US"/>
              <a:t>Blockchain technology.</a:t>
            </a:r>
          </a:p>
          <a:p>
            <a:pPr lvl="1"/>
            <a:r>
              <a:rPr lang="en-US"/>
              <a:t>Quantum cryptology and quantum computing.</a:t>
            </a:r>
          </a:p>
          <a:p>
            <a:pPr marL="676275" lvl="1" indent="0">
              <a:buNone/>
            </a:pPr>
            <a:r>
              <a:rPr lang="en-US"/>
              <a:t>	</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103</a:t>
            </a:fld>
            <a:endParaRPr lang="en-US"/>
          </a:p>
        </p:txBody>
      </p:sp>
    </p:spTree>
    <p:extLst>
      <p:ext uri="{BB962C8B-B14F-4D97-AF65-F5344CB8AC3E}">
        <p14:creationId xmlns:p14="http://schemas.microsoft.com/office/powerpoint/2010/main" val="28366152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6B5B-F3D5-4FAC-A6EF-BCAB28CA8091}"/>
              </a:ext>
            </a:extLst>
          </p:cNvPr>
          <p:cNvSpPr>
            <a:spLocks noGrp="1"/>
          </p:cNvSpPr>
          <p:nvPr>
            <p:ph type="title"/>
          </p:nvPr>
        </p:nvSpPr>
        <p:spPr/>
        <p:txBody>
          <a:bodyPr/>
          <a:lstStyle/>
          <a:p>
            <a:r>
              <a:rPr lang="en-US" altLang="zh-CN"/>
              <a:t>Site-to-Site Solutions</a:t>
            </a:r>
          </a:p>
        </p:txBody>
      </p:sp>
      <p:sp>
        <p:nvSpPr>
          <p:cNvPr id="3" name="Text Placeholder 2">
            <a:extLst>
              <a:ext uri="{FF2B5EF4-FFF2-40B4-BE49-F238E27FC236}">
                <a16:creationId xmlns:a16="http://schemas.microsoft.com/office/drawing/2014/main" id="{C780330D-412F-4C3E-A0DC-BFA7B997CCBB}"/>
              </a:ext>
            </a:extLst>
          </p:cNvPr>
          <p:cNvSpPr>
            <a:spLocks noGrp="1"/>
          </p:cNvSpPr>
          <p:nvPr>
            <p:ph idx="1"/>
          </p:nvPr>
        </p:nvSpPr>
        <p:spPr>
          <a:xfrm>
            <a:off x="486780" y="2670024"/>
            <a:ext cx="15773400" cy="6967198"/>
          </a:xfrm>
        </p:spPr>
        <p:txBody>
          <a:bodyPr>
            <a:normAutofit fontScale="92500" lnSpcReduction="10000"/>
          </a:bodyPr>
          <a:lstStyle/>
          <a:p>
            <a:pPr lvl="0"/>
            <a:r>
              <a:rPr lang="en-US" altLang="zh-CN" dirty="0"/>
              <a:t>Here are three ways to build a secure WAN</a:t>
            </a:r>
          </a:p>
          <a:p>
            <a:pPr lvl="1"/>
            <a:r>
              <a:rPr lang="en-US" altLang="zh-CN" dirty="0"/>
              <a:t>IPsec VPN (manual)</a:t>
            </a:r>
          </a:p>
          <a:p>
            <a:pPr lvl="1"/>
            <a:r>
              <a:rPr lang="en-US" altLang="zh-CN" dirty="0"/>
              <a:t>DMVPN (automatic)</a:t>
            </a:r>
          </a:p>
          <a:p>
            <a:pPr lvl="1"/>
            <a:r>
              <a:rPr lang="en-US" altLang="zh-CN" dirty="0"/>
              <a:t>SD-WAN (magic)</a:t>
            </a:r>
          </a:p>
          <a:p>
            <a:pPr lvl="1"/>
            <a:r>
              <a:rPr lang="en-US" altLang="zh-CN" dirty="0"/>
              <a:t>There are many other possibilities!</a:t>
            </a:r>
          </a:p>
          <a:p>
            <a:r>
              <a:rPr lang="en-US" altLang="zh-CN" dirty="0"/>
              <a:t>What if the Internet to the right:</a:t>
            </a:r>
          </a:p>
          <a:p>
            <a:pPr lvl="1"/>
            <a:r>
              <a:rPr lang="en-US" altLang="zh-CN" dirty="0"/>
              <a:t>Was hit by a big DDOS attack?</a:t>
            </a:r>
          </a:p>
          <a:p>
            <a:pPr lvl="1"/>
            <a:r>
              <a:rPr lang="en-US" altLang="zh-CN" dirty="0"/>
              <a:t>Wasn’t the internet? What could it be?</a:t>
            </a:r>
          </a:p>
          <a:p>
            <a:pPr lvl="1"/>
            <a:r>
              <a:rPr lang="en-US" altLang="zh-CN" dirty="0"/>
              <a:t>What would the implications of this be regarding:</a:t>
            </a:r>
          </a:p>
          <a:p>
            <a:pPr lvl="2"/>
            <a:r>
              <a:rPr lang="en-US" altLang="zh-CN" dirty="0"/>
              <a:t>Trust?</a:t>
            </a:r>
          </a:p>
          <a:p>
            <a:pPr lvl="2"/>
            <a:r>
              <a:rPr lang="en-US" altLang="zh-CN" dirty="0"/>
              <a:t>Cost?</a:t>
            </a:r>
          </a:p>
          <a:p>
            <a:pPr lvl="2"/>
            <a:r>
              <a:rPr lang="en-US" altLang="zh-CN" dirty="0"/>
              <a:t>Usefulness?</a:t>
            </a:r>
          </a:p>
          <a:p>
            <a:pPr lvl="2"/>
            <a:r>
              <a:rPr lang="en-US" altLang="zh-CN" dirty="0"/>
              <a:t>Would SD-WAN still be useful in that case?</a:t>
            </a:r>
          </a:p>
          <a:p>
            <a:pPr lvl="2"/>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1F258CD9-1726-4124-977A-AAD9AEBEF35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104</a:t>
            </a:fld>
            <a:endParaRPr lang="en-US" sz="1350"/>
          </a:p>
        </p:txBody>
      </p:sp>
      <p:sp>
        <p:nvSpPr>
          <p:cNvPr id="5" name="Cloud 4">
            <a:extLst>
              <a:ext uri="{FF2B5EF4-FFF2-40B4-BE49-F238E27FC236}">
                <a16:creationId xmlns:a16="http://schemas.microsoft.com/office/drawing/2014/main" id="{0B9AF73E-77D5-6049-BBD2-2341A9C5E565}"/>
              </a:ext>
            </a:extLst>
          </p:cNvPr>
          <p:cNvSpPr/>
          <p:nvPr/>
        </p:nvSpPr>
        <p:spPr bwMode="auto">
          <a:xfrm>
            <a:off x="12343675" y="3312972"/>
            <a:ext cx="5487123" cy="3754664"/>
          </a:xfrm>
          <a:prstGeom prst="cloud">
            <a:avLst/>
          </a:prstGeom>
          <a:solidFill>
            <a:schemeClr val="accent2">
              <a:alpha val="49311"/>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Internet</a:t>
            </a:r>
          </a:p>
        </p:txBody>
      </p:sp>
      <p:grpSp>
        <p:nvGrpSpPr>
          <p:cNvPr id="19" name="Group 18">
            <a:extLst>
              <a:ext uri="{FF2B5EF4-FFF2-40B4-BE49-F238E27FC236}">
                <a16:creationId xmlns:a16="http://schemas.microsoft.com/office/drawing/2014/main" id="{4904E589-A1C9-4244-82A3-6500AB2010A4}"/>
              </a:ext>
            </a:extLst>
          </p:cNvPr>
          <p:cNvGrpSpPr/>
          <p:nvPr/>
        </p:nvGrpSpPr>
        <p:grpSpPr>
          <a:xfrm>
            <a:off x="11728311" y="2599033"/>
            <a:ext cx="6631589" cy="5500650"/>
            <a:chOff x="7503885" y="1732547"/>
            <a:chExt cx="4421059" cy="3667100"/>
          </a:xfrm>
        </p:grpSpPr>
        <p:sp>
          <p:nvSpPr>
            <p:cNvPr id="17" name="Rectangle 16">
              <a:extLst>
                <a:ext uri="{FF2B5EF4-FFF2-40B4-BE49-F238E27FC236}">
                  <a16:creationId xmlns:a16="http://schemas.microsoft.com/office/drawing/2014/main" id="{653F6A81-2FC1-3645-B46B-9796F82EF0B6}"/>
                </a:ext>
              </a:extLst>
            </p:cNvPr>
            <p:cNvSpPr/>
            <p:nvPr/>
          </p:nvSpPr>
          <p:spPr bwMode="auto">
            <a:xfrm>
              <a:off x="9011509" y="4707607"/>
              <a:ext cx="815609" cy="380104"/>
            </a:xfrm>
            <a:prstGeom prst="rect">
              <a:avLst/>
            </a:prstGeom>
            <a:solidFill>
              <a:schemeClr val="accent1">
                <a:alpha val="48362"/>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8" name="Rectangle 17">
              <a:extLst>
                <a:ext uri="{FF2B5EF4-FFF2-40B4-BE49-F238E27FC236}">
                  <a16:creationId xmlns:a16="http://schemas.microsoft.com/office/drawing/2014/main" id="{3CD79493-0784-6841-B488-721CC4838690}"/>
                </a:ext>
              </a:extLst>
            </p:cNvPr>
            <p:cNvSpPr/>
            <p:nvPr/>
          </p:nvSpPr>
          <p:spPr bwMode="auto">
            <a:xfrm>
              <a:off x="10449495" y="1732547"/>
              <a:ext cx="619225" cy="380104"/>
            </a:xfrm>
            <a:prstGeom prst="rect">
              <a:avLst/>
            </a:prstGeom>
            <a:solidFill>
              <a:schemeClr val="accent1">
                <a:alpha val="60000"/>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6" name="Rectangle 15">
              <a:extLst>
                <a:ext uri="{FF2B5EF4-FFF2-40B4-BE49-F238E27FC236}">
                  <a16:creationId xmlns:a16="http://schemas.microsoft.com/office/drawing/2014/main" id="{2371CCD1-EED4-7F49-A172-6BFC1CBCD00E}"/>
                </a:ext>
              </a:extLst>
            </p:cNvPr>
            <p:cNvSpPr/>
            <p:nvPr/>
          </p:nvSpPr>
          <p:spPr bwMode="auto">
            <a:xfrm>
              <a:off x="7503885" y="3805329"/>
              <a:ext cx="619225" cy="3801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19" descr="Generic Router 2.png">
              <a:extLst>
                <a:ext uri="{FF2B5EF4-FFF2-40B4-BE49-F238E27FC236}">
                  <a16:creationId xmlns:a16="http://schemas.microsoft.com/office/drawing/2014/main" id="{568DF3E8-07AD-CA4F-8E86-8A83B917E09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2352" y="3862796"/>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746D2C52-1C4F-9C48-BAF9-2D5693EEB15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1999" y="4546553"/>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4B60B3FB-4EBE-154D-80B3-DD0C5E17D3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8145" y="1881390"/>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extLst>
                <a:ext uri="{FF2B5EF4-FFF2-40B4-BE49-F238E27FC236}">
                  <a16:creationId xmlns:a16="http://schemas.microsoft.com/office/drawing/2014/main" id="{D8C9F097-4BB8-F246-91EB-07B6D80B506C}"/>
                </a:ext>
              </a:extLst>
            </p:cNvPr>
            <p:cNvSpPr txBox="1"/>
            <p:nvPr/>
          </p:nvSpPr>
          <p:spPr>
            <a:xfrm>
              <a:off x="7539242" y="3494740"/>
              <a:ext cx="594328" cy="338554"/>
            </a:xfrm>
            <a:prstGeom prst="rect">
              <a:avLst/>
            </a:prstGeom>
            <a:noFill/>
          </p:spPr>
          <p:txBody>
            <a:bodyPr wrap="square" rtlCol="0">
              <a:spAutoFit/>
            </a:bodyPr>
            <a:lstStyle/>
            <a:p>
              <a:r>
                <a:rPr lang="en-US" sz="2700" dirty="0">
                  <a:latin typeface="+mj-lt"/>
                </a:rPr>
                <a:t>KC</a:t>
              </a:r>
            </a:p>
          </p:txBody>
        </p:sp>
        <p:sp>
          <p:nvSpPr>
            <p:cNvPr id="14" name="TextBox 13">
              <a:extLst>
                <a:ext uri="{FF2B5EF4-FFF2-40B4-BE49-F238E27FC236}">
                  <a16:creationId xmlns:a16="http://schemas.microsoft.com/office/drawing/2014/main" id="{A92356F0-1D5F-9D41-96D4-533D0E6DF5ED}"/>
                </a:ext>
              </a:extLst>
            </p:cNvPr>
            <p:cNvSpPr txBox="1"/>
            <p:nvPr/>
          </p:nvSpPr>
          <p:spPr>
            <a:xfrm>
              <a:off x="9130904" y="5061093"/>
              <a:ext cx="870235" cy="338554"/>
            </a:xfrm>
            <a:prstGeom prst="rect">
              <a:avLst/>
            </a:prstGeom>
            <a:noFill/>
          </p:spPr>
          <p:txBody>
            <a:bodyPr wrap="square" rtlCol="0">
              <a:spAutoFit/>
            </a:bodyPr>
            <a:lstStyle/>
            <a:p>
              <a:r>
                <a:rPr lang="en-US" sz="2700" dirty="0">
                  <a:latin typeface="+mj-lt"/>
                </a:rPr>
                <a:t>ATL</a:t>
              </a:r>
            </a:p>
          </p:txBody>
        </p:sp>
        <p:sp>
          <p:nvSpPr>
            <p:cNvPr id="15" name="TextBox 14">
              <a:extLst>
                <a:ext uri="{FF2B5EF4-FFF2-40B4-BE49-F238E27FC236}">
                  <a16:creationId xmlns:a16="http://schemas.microsoft.com/office/drawing/2014/main" id="{60172294-2D2E-0B48-93BA-BDC5EEB4C314}"/>
                </a:ext>
              </a:extLst>
            </p:cNvPr>
            <p:cNvSpPr txBox="1"/>
            <p:nvPr/>
          </p:nvSpPr>
          <p:spPr>
            <a:xfrm>
              <a:off x="11054709" y="1779874"/>
              <a:ext cx="870235" cy="338554"/>
            </a:xfrm>
            <a:prstGeom prst="rect">
              <a:avLst/>
            </a:prstGeom>
            <a:noFill/>
          </p:spPr>
          <p:txBody>
            <a:bodyPr wrap="square" rtlCol="0">
              <a:spAutoFit/>
            </a:bodyPr>
            <a:lstStyle/>
            <a:p>
              <a:r>
                <a:rPr lang="en-US" sz="2700" dirty="0">
                  <a:latin typeface="+mj-lt"/>
                </a:rPr>
                <a:t>NYC</a:t>
              </a:r>
            </a:p>
          </p:txBody>
        </p:sp>
      </p:grpSp>
      <p:grpSp>
        <p:nvGrpSpPr>
          <p:cNvPr id="26" name="Group 25">
            <a:extLst>
              <a:ext uri="{FF2B5EF4-FFF2-40B4-BE49-F238E27FC236}">
                <a16:creationId xmlns:a16="http://schemas.microsoft.com/office/drawing/2014/main" id="{FDE3040D-EFD4-7544-8F1D-E6A4D8D46C85}"/>
              </a:ext>
            </a:extLst>
          </p:cNvPr>
          <p:cNvGrpSpPr/>
          <p:nvPr/>
        </p:nvGrpSpPr>
        <p:grpSpPr>
          <a:xfrm>
            <a:off x="16361638" y="6320032"/>
            <a:ext cx="1648253" cy="2222892"/>
            <a:chOff x="10940765" y="4615326"/>
            <a:chExt cx="1098835" cy="1481928"/>
          </a:xfrm>
        </p:grpSpPr>
        <p:sp>
          <p:nvSpPr>
            <p:cNvPr id="25" name="Rounded Rectangle 24">
              <a:extLst>
                <a:ext uri="{FF2B5EF4-FFF2-40B4-BE49-F238E27FC236}">
                  <a16:creationId xmlns:a16="http://schemas.microsoft.com/office/drawing/2014/main" id="{DB26A000-E36C-3246-8BE2-0A031F1D0C25}"/>
                </a:ext>
              </a:extLst>
            </p:cNvPr>
            <p:cNvSpPr/>
            <p:nvPr/>
          </p:nvSpPr>
          <p:spPr bwMode="auto">
            <a:xfrm>
              <a:off x="11116309" y="4876800"/>
              <a:ext cx="923291" cy="1220454"/>
            </a:xfrm>
            <a:prstGeom prst="roundRect">
              <a:avLst>
                <a:gd name="adj" fmla="val 9789"/>
              </a:avLst>
            </a:prstGeom>
            <a:solidFill>
              <a:schemeClr val="accent1">
                <a:alpha val="53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1" compatLnSpc="1">
              <a:prstTxWarp prst="textNoShape">
                <a:avLst/>
              </a:prstTxWarp>
              <a:noAutofit/>
            </a:bodyPr>
            <a:lstStyle/>
            <a:p>
              <a:pPr algn="ctr" defTabSz="1540670" fontAlgn="base">
                <a:lnSpc>
                  <a:spcPct val="85000"/>
                </a:lnSpc>
                <a:spcBef>
                  <a:spcPct val="0"/>
                </a:spcBef>
                <a:spcAft>
                  <a:spcPct val="0"/>
                </a:spcAft>
              </a:pPr>
              <a:r>
                <a:rPr lang="en-US" sz="2700"/>
                <a:t>JH</a:t>
              </a:r>
              <a:endParaRPr lang="en-US" sz="3300" b="1">
                <a:latin typeface="Arial Narrow" pitchFamily="34" charset="0"/>
              </a:endParaRPr>
            </a:p>
          </p:txBody>
        </p:sp>
        <p:pic>
          <p:nvPicPr>
            <p:cNvPr id="24" name="Picture 19" descr="Generic Router 2.png">
              <a:extLst>
                <a:ext uri="{FF2B5EF4-FFF2-40B4-BE49-F238E27FC236}">
                  <a16:creationId xmlns:a16="http://schemas.microsoft.com/office/drawing/2014/main" id="{6BB652AC-0BD2-574E-A6DF-A098441FBF9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0765" y="4615326"/>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3" name="Group 22">
            <a:extLst>
              <a:ext uri="{FF2B5EF4-FFF2-40B4-BE49-F238E27FC236}">
                <a16:creationId xmlns:a16="http://schemas.microsoft.com/office/drawing/2014/main" id="{9DBC9C83-D5D2-D841-9714-28B7D4D8B454}"/>
              </a:ext>
            </a:extLst>
          </p:cNvPr>
          <p:cNvGrpSpPr/>
          <p:nvPr/>
        </p:nvGrpSpPr>
        <p:grpSpPr>
          <a:xfrm>
            <a:off x="10970419" y="2210776"/>
            <a:ext cx="3138987" cy="2069776"/>
            <a:chOff x="6995529" y="1183989"/>
            <a:chExt cx="2092658" cy="1379850"/>
          </a:xfrm>
        </p:grpSpPr>
        <p:sp>
          <p:nvSpPr>
            <p:cNvPr id="21" name="Cloud 20">
              <a:extLst>
                <a:ext uri="{FF2B5EF4-FFF2-40B4-BE49-F238E27FC236}">
                  <a16:creationId xmlns:a16="http://schemas.microsoft.com/office/drawing/2014/main" id="{FCA194D7-720F-0949-B408-B7705C8ADD58}"/>
                </a:ext>
              </a:extLst>
            </p:cNvPr>
            <p:cNvSpPr/>
            <p:nvPr/>
          </p:nvSpPr>
          <p:spPr bwMode="auto">
            <a:xfrm>
              <a:off x="6995529" y="1183989"/>
              <a:ext cx="2092658" cy="1289437"/>
            </a:xfrm>
            <a:prstGeom prst="cloud">
              <a:avLst/>
            </a:prstGeom>
            <a:solidFill>
              <a:schemeClr val="accent1">
                <a:alpha val="47336"/>
              </a:schemeClr>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Arial Narrow" pitchFamily="34" charset="0"/>
                </a:rPr>
                <a:t>AWS</a:t>
              </a:r>
            </a:p>
          </p:txBody>
        </p:sp>
        <p:pic>
          <p:nvPicPr>
            <p:cNvPr id="22" name="Picture 19" descr="Generic Router 2.png">
              <a:extLst>
                <a:ext uri="{FF2B5EF4-FFF2-40B4-BE49-F238E27FC236}">
                  <a16:creationId xmlns:a16="http://schemas.microsoft.com/office/drawing/2014/main" id="{637EEC31-F9B9-8640-9FB4-7ABF8A9EE6E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97622" y="2100289"/>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1611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1B7-F9C7-4D3C-BECE-259CD70BDC82}"/>
              </a:ext>
            </a:extLst>
          </p:cNvPr>
          <p:cNvSpPr>
            <a:spLocks noGrp="1"/>
          </p:cNvSpPr>
          <p:nvPr>
            <p:ph type="title"/>
          </p:nvPr>
        </p:nvSpPr>
        <p:spPr/>
        <p:txBody>
          <a:bodyPr/>
          <a:lstStyle/>
          <a:p>
            <a:r>
              <a:rPr lang="en-US" altLang="zh-CN"/>
              <a:t>Remote Access Solutions</a:t>
            </a:r>
          </a:p>
        </p:txBody>
      </p:sp>
      <p:sp>
        <p:nvSpPr>
          <p:cNvPr id="5" name="Text Placeholder 4">
            <a:extLst>
              <a:ext uri="{FF2B5EF4-FFF2-40B4-BE49-F238E27FC236}">
                <a16:creationId xmlns:a16="http://schemas.microsoft.com/office/drawing/2014/main" id="{F0EE787D-2A55-4B78-9056-F85E2FC065DF}"/>
              </a:ext>
            </a:extLst>
          </p:cNvPr>
          <p:cNvSpPr>
            <a:spLocks noGrp="1"/>
          </p:cNvSpPr>
          <p:nvPr>
            <p:ph idx="1"/>
          </p:nvPr>
        </p:nvSpPr>
        <p:spPr>
          <a:xfrm>
            <a:off x="1257299" y="2193131"/>
            <a:ext cx="16446261" cy="6967198"/>
          </a:xfrm>
        </p:spPr>
        <p:txBody>
          <a:bodyPr>
            <a:normAutofit fontScale="85000" lnSpcReduction="10000"/>
          </a:bodyPr>
          <a:lstStyle/>
          <a:p>
            <a:r>
              <a:rPr lang="en-US" dirty="0"/>
              <a:t>Remote access to what?</a:t>
            </a:r>
          </a:p>
          <a:p>
            <a:pPr lvl="1"/>
            <a:r>
              <a:rPr lang="en-US" dirty="0"/>
              <a:t>An entire bank LAN and/or its components?</a:t>
            </a:r>
          </a:p>
          <a:p>
            <a:pPr lvl="1"/>
            <a:r>
              <a:rPr lang="en-US" dirty="0"/>
              <a:t>A single PC or server for troubleshooting?</a:t>
            </a:r>
          </a:p>
          <a:p>
            <a:pPr lvl="1"/>
            <a:r>
              <a:rPr lang="en-US" dirty="0"/>
              <a:t>A single application, either on a server or in the cloud?</a:t>
            </a:r>
          </a:p>
          <a:p>
            <a:r>
              <a:rPr lang="en-US" dirty="0"/>
              <a:t>RA generally implies a client accessing another client or a server to either:</a:t>
            </a:r>
          </a:p>
          <a:p>
            <a:pPr lvl="1"/>
            <a:r>
              <a:rPr lang="en-US" dirty="0"/>
              <a:t>Control or access that computer and its data.</a:t>
            </a:r>
          </a:p>
          <a:p>
            <a:pPr lvl="1"/>
            <a:r>
              <a:rPr lang="en-US" dirty="0"/>
              <a:t>Used as an administrative node in a network or cloud.</a:t>
            </a:r>
          </a:p>
          <a:p>
            <a:r>
              <a:rPr lang="en-US" dirty="0"/>
              <a:t>As such, RA is a very powerful tool for good or bad.</a:t>
            </a:r>
          </a:p>
          <a:p>
            <a:pPr lvl="1"/>
            <a:r>
              <a:rPr lang="en-US" dirty="0"/>
              <a:t>As necessary as it might seem, it’s not used or allowed in other places.</a:t>
            </a:r>
          </a:p>
          <a:p>
            <a:pPr lvl="1"/>
            <a:r>
              <a:rPr lang="en-US" dirty="0"/>
              <a:t>Admins often have their own secret backdoors.</a:t>
            </a:r>
          </a:p>
          <a:p>
            <a:r>
              <a:rPr lang="en-US" dirty="0"/>
              <a:t>That said, SSL/TLS plus HTTPS form the core of many good RA solutions.</a:t>
            </a:r>
          </a:p>
          <a:p>
            <a:pPr lvl="1"/>
            <a:r>
              <a:rPr lang="en-US" dirty="0"/>
              <a:t>Their safety depends on (like everything else) guidelines and management.</a:t>
            </a:r>
          </a:p>
          <a:p>
            <a:pPr lvl="1"/>
            <a:r>
              <a:rPr lang="en-US" dirty="0"/>
              <a:t>Their auditability depends on logging and testing and record-keeping.</a:t>
            </a:r>
          </a:p>
        </p:txBody>
      </p:sp>
      <p:sp>
        <p:nvSpPr>
          <p:cNvPr id="4" name="Slide Number Placeholder 3">
            <a:extLst>
              <a:ext uri="{FF2B5EF4-FFF2-40B4-BE49-F238E27FC236}">
                <a16:creationId xmlns:a16="http://schemas.microsoft.com/office/drawing/2014/main" id="{B2DF9823-F088-48BD-8149-74BB7ED74F1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105</a:t>
            </a:fld>
            <a:endParaRPr lang="en-US" sz="1350"/>
          </a:p>
        </p:txBody>
      </p:sp>
    </p:spTree>
    <p:extLst>
      <p:ext uri="{BB962C8B-B14F-4D97-AF65-F5344CB8AC3E}">
        <p14:creationId xmlns:p14="http://schemas.microsoft.com/office/powerpoint/2010/main" val="16424609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BEAA-19C2-4ED9-B25B-E9E81008EB4F}"/>
              </a:ext>
            </a:extLst>
          </p:cNvPr>
          <p:cNvSpPr>
            <a:spLocks noGrp="1"/>
          </p:cNvSpPr>
          <p:nvPr>
            <p:ph type="title"/>
          </p:nvPr>
        </p:nvSpPr>
        <p:spPr/>
        <p:txBody>
          <a:bodyPr/>
          <a:lstStyle/>
          <a:p>
            <a:r>
              <a:rPr lang="en-US" altLang="zh-CN" dirty="0"/>
              <a:t>Remote Desktop or </a:t>
            </a:r>
            <a:r>
              <a:rPr lang="en-US" altLang="zh-CN" dirty="0" err="1"/>
              <a:t>DaaS</a:t>
            </a:r>
            <a:endParaRPr lang="en-US" altLang="zh-CN" dirty="0"/>
          </a:p>
        </p:txBody>
      </p:sp>
      <p:sp>
        <p:nvSpPr>
          <p:cNvPr id="5" name="Text Placeholder 4">
            <a:extLst>
              <a:ext uri="{FF2B5EF4-FFF2-40B4-BE49-F238E27FC236}">
                <a16:creationId xmlns:a16="http://schemas.microsoft.com/office/drawing/2014/main" id="{F84F0691-8361-46B3-903F-3DC3D0694CAE}"/>
              </a:ext>
            </a:extLst>
          </p:cNvPr>
          <p:cNvSpPr>
            <a:spLocks noGrp="1"/>
          </p:cNvSpPr>
          <p:nvPr>
            <p:ph idx="1"/>
          </p:nvPr>
        </p:nvSpPr>
        <p:spPr/>
        <p:txBody>
          <a:bodyPr>
            <a:normAutofit fontScale="92500" lnSpcReduction="20000"/>
          </a:bodyPr>
          <a:lstStyle/>
          <a:p>
            <a:r>
              <a:rPr lang="en-US"/>
              <a:t>A special case of remote access allows admins or supervisors to:</a:t>
            </a:r>
          </a:p>
          <a:p>
            <a:pPr lvl="1"/>
            <a:r>
              <a:rPr lang="en-US"/>
              <a:t>“Take over” or ”Take control” of users’ clients, or servers, or anything else.</a:t>
            </a:r>
          </a:p>
          <a:p>
            <a:pPr lvl="1"/>
            <a:r>
              <a:rPr lang="en-US"/>
              <a:t>Remotely administer network or other equipment or services.</a:t>
            </a:r>
          </a:p>
          <a:p>
            <a:r>
              <a:rPr lang="en-US"/>
              <a:t>RD is like RA plus some interface application.</a:t>
            </a:r>
          </a:p>
          <a:p>
            <a:pPr lvl="1"/>
            <a:r>
              <a:rPr lang="en-US"/>
              <a:t>Usually tied to the desktop OS.</a:t>
            </a:r>
          </a:p>
          <a:p>
            <a:pPr lvl="1"/>
            <a:r>
              <a:rPr lang="en-US"/>
              <a:t>Windows and MacOS have their own functionality.</a:t>
            </a:r>
          </a:p>
          <a:p>
            <a:pPr lvl="1"/>
            <a:r>
              <a:rPr lang="en-US"/>
              <a:t>Many vendors compete with lots of features:</a:t>
            </a:r>
          </a:p>
          <a:p>
            <a:pPr lvl="2"/>
            <a:r>
              <a:rPr lang="en-US"/>
              <a:t>Cloud-supported access.</a:t>
            </a:r>
          </a:p>
          <a:p>
            <a:pPr lvl="2"/>
            <a:r>
              <a:rPr lang="en-US"/>
              <a:t>Vendor-agnostic support.</a:t>
            </a:r>
          </a:p>
          <a:p>
            <a:pPr lvl="2"/>
            <a:r>
              <a:rPr lang="en-US"/>
              <a:t>Clientless (web) access.</a:t>
            </a:r>
          </a:p>
          <a:p>
            <a:r>
              <a:rPr lang="en-US"/>
              <a:t>Big names in the space include: </a:t>
            </a:r>
          </a:p>
          <a:p>
            <a:pPr lvl="1"/>
            <a:r>
              <a:rPr lang="en-US" err="1"/>
              <a:t>Connectwise</a:t>
            </a:r>
            <a:r>
              <a:rPr lang="en-US"/>
              <a:t>.</a:t>
            </a:r>
          </a:p>
          <a:p>
            <a:pPr lvl="1"/>
            <a:r>
              <a:rPr lang="en-US" err="1"/>
              <a:t>Logmein</a:t>
            </a:r>
            <a:r>
              <a:rPr lang="en-US"/>
              <a:t>.</a:t>
            </a:r>
          </a:p>
          <a:p>
            <a:pPr lvl="1"/>
            <a:r>
              <a:rPr lang="en-US" err="1"/>
              <a:t>RemotePC</a:t>
            </a:r>
            <a:r>
              <a:rPr lang="en-US"/>
              <a:t>.</a:t>
            </a:r>
          </a:p>
        </p:txBody>
      </p:sp>
      <p:sp>
        <p:nvSpPr>
          <p:cNvPr id="4" name="Slide Number Placeholder 3">
            <a:extLst>
              <a:ext uri="{FF2B5EF4-FFF2-40B4-BE49-F238E27FC236}">
                <a16:creationId xmlns:a16="http://schemas.microsoft.com/office/drawing/2014/main" id="{F142EF54-D664-4CAB-8014-B40AE49A233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106</a:t>
            </a:fld>
            <a:endParaRPr lang="en-US" sz="1350"/>
          </a:p>
        </p:txBody>
      </p:sp>
    </p:spTree>
    <p:extLst>
      <p:ext uri="{BB962C8B-B14F-4D97-AF65-F5344CB8AC3E}">
        <p14:creationId xmlns:p14="http://schemas.microsoft.com/office/powerpoint/2010/main" val="27569725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809208-6701-5D48-AB2A-E273DA03A4C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66967" y="1905264"/>
            <a:ext cx="7302499" cy="424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669323-5F94-4E96-BC7E-A9164F51315D}"/>
              </a:ext>
            </a:extLst>
          </p:cNvPr>
          <p:cNvSpPr>
            <a:spLocks noGrp="1"/>
          </p:cNvSpPr>
          <p:nvPr>
            <p:ph type="title"/>
          </p:nvPr>
        </p:nvSpPr>
        <p:spPr/>
        <p:txBody>
          <a:bodyPr/>
          <a:lstStyle/>
          <a:p>
            <a:r>
              <a:rPr lang="en-US" altLang="zh-CN"/>
              <a:t>VPNs and Firewalls</a:t>
            </a:r>
          </a:p>
        </p:txBody>
      </p:sp>
      <p:sp>
        <p:nvSpPr>
          <p:cNvPr id="3" name="Text Placeholder 2">
            <a:extLst>
              <a:ext uri="{FF2B5EF4-FFF2-40B4-BE49-F238E27FC236}">
                <a16:creationId xmlns:a16="http://schemas.microsoft.com/office/drawing/2014/main" id="{88A05E8E-759F-425C-8B98-FF10E9538C0F}"/>
              </a:ext>
            </a:extLst>
          </p:cNvPr>
          <p:cNvSpPr>
            <a:spLocks noGrp="1"/>
          </p:cNvSpPr>
          <p:nvPr>
            <p:ph idx="1"/>
          </p:nvPr>
        </p:nvSpPr>
        <p:spPr/>
        <p:txBody>
          <a:bodyPr>
            <a:normAutofit fontScale="92500" lnSpcReduction="10000"/>
          </a:bodyPr>
          <a:lstStyle/>
          <a:p>
            <a:pPr lvl="0"/>
            <a:r>
              <a:rPr lang="en-US" altLang="zh-CN" dirty="0"/>
              <a:t>The “Firewall” used to just protect the bank perimeter from bad guys on the Internet.</a:t>
            </a:r>
          </a:p>
          <a:p>
            <a:pPr lvl="0"/>
            <a:r>
              <a:rPr lang="en-US" altLang="zh-CN" dirty="0"/>
              <a:t>They are much more than that now.</a:t>
            </a:r>
          </a:p>
          <a:p>
            <a:pPr lvl="0"/>
            <a:r>
              <a:rPr lang="en-US" altLang="zh-CN" dirty="0"/>
              <a:t>Two kinds of VPN may be supported:</a:t>
            </a:r>
          </a:p>
          <a:p>
            <a:pPr lvl="1"/>
            <a:r>
              <a:rPr lang="en-US" altLang="zh-CN" dirty="0"/>
              <a:t>Internet site-to-site gateway role</a:t>
            </a:r>
          </a:p>
          <a:p>
            <a:pPr lvl="1"/>
            <a:r>
              <a:rPr lang="en-US" altLang="zh-CN" dirty="0"/>
              <a:t>Remote access role</a:t>
            </a:r>
          </a:p>
          <a:p>
            <a:pPr lvl="2"/>
            <a:r>
              <a:rPr lang="en-US" altLang="zh-CN" dirty="0"/>
              <a:t>As in the example to the right.</a:t>
            </a:r>
          </a:p>
          <a:p>
            <a:pPr lvl="2"/>
            <a:r>
              <a:rPr lang="en-US" dirty="0"/>
              <a:t>Client may be required.</a:t>
            </a:r>
          </a:p>
          <a:p>
            <a:r>
              <a:rPr lang="en-US" altLang="zh-CN" dirty="0"/>
              <a:t>As UTM becomes more universal, this type of support is becoming almost expected.</a:t>
            </a:r>
          </a:p>
          <a:p>
            <a:r>
              <a:rPr lang="en-US" altLang="zh-CN" dirty="0"/>
              <a:t> This might be where split tunneling would provide different types of access.</a:t>
            </a:r>
          </a:p>
          <a:p>
            <a:pPr lvl="0"/>
            <a:endParaRPr lang="en-US" altLang="zh-CN" dirty="0"/>
          </a:p>
        </p:txBody>
      </p:sp>
      <p:sp>
        <p:nvSpPr>
          <p:cNvPr id="4" name="Slide Number Placeholder 3">
            <a:extLst>
              <a:ext uri="{FF2B5EF4-FFF2-40B4-BE49-F238E27FC236}">
                <a16:creationId xmlns:a16="http://schemas.microsoft.com/office/drawing/2014/main" id="{5A3B90FC-A63C-4862-9919-A6CECABBACD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107</a:t>
            </a:fld>
            <a:endParaRPr lang="en-US" sz="1350"/>
          </a:p>
        </p:txBody>
      </p:sp>
    </p:spTree>
    <p:extLst>
      <p:ext uri="{BB962C8B-B14F-4D97-AF65-F5344CB8AC3E}">
        <p14:creationId xmlns:p14="http://schemas.microsoft.com/office/powerpoint/2010/main" val="26884385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E77B-17C6-F14B-3AD5-5B507BC8BDD2}"/>
              </a:ext>
            </a:extLst>
          </p:cNvPr>
          <p:cNvSpPr>
            <a:spLocks noGrp="1"/>
          </p:cNvSpPr>
          <p:nvPr>
            <p:ph type="title"/>
          </p:nvPr>
        </p:nvSpPr>
        <p:spPr/>
        <p:txBody>
          <a:bodyPr/>
          <a:lstStyle/>
          <a:p>
            <a:r>
              <a:rPr lang="en-US" dirty="0"/>
              <a:t>SD-WAN Operations</a:t>
            </a:r>
          </a:p>
        </p:txBody>
      </p:sp>
      <p:sp>
        <p:nvSpPr>
          <p:cNvPr id="4" name="Cloud 3">
            <a:extLst>
              <a:ext uri="{FF2B5EF4-FFF2-40B4-BE49-F238E27FC236}">
                <a16:creationId xmlns:a16="http://schemas.microsoft.com/office/drawing/2014/main" id="{32077BE2-BA43-20ED-6E30-36E3796384F1}"/>
              </a:ext>
            </a:extLst>
          </p:cNvPr>
          <p:cNvSpPr/>
          <p:nvPr/>
        </p:nvSpPr>
        <p:spPr>
          <a:xfrm>
            <a:off x="3217334" y="2193131"/>
            <a:ext cx="10977638" cy="7277441"/>
          </a:xfrm>
          <a:prstGeom prst="clou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CF8B002-FAD4-6F40-F2A9-6D66B6C1ED2B}"/>
              </a:ext>
            </a:extLst>
          </p:cNvPr>
          <p:cNvSpPr txBox="1"/>
          <p:nvPr/>
        </p:nvSpPr>
        <p:spPr>
          <a:xfrm>
            <a:off x="7829504" y="4677690"/>
            <a:ext cx="2632895" cy="769441"/>
          </a:xfrm>
          <a:prstGeom prst="rect">
            <a:avLst/>
          </a:prstGeom>
          <a:noFill/>
          <a:ln>
            <a:noFill/>
          </a:ln>
        </p:spPr>
        <p:txBody>
          <a:bodyPr wrap="square" rtlCol="0">
            <a:spAutoFit/>
          </a:bodyPr>
          <a:lstStyle/>
          <a:p>
            <a:r>
              <a:rPr lang="en-US" sz="4400" dirty="0"/>
              <a:t>internet</a:t>
            </a:r>
          </a:p>
        </p:txBody>
      </p:sp>
      <p:grpSp>
        <p:nvGrpSpPr>
          <p:cNvPr id="27" name="Group 26">
            <a:extLst>
              <a:ext uri="{FF2B5EF4-FFF2-40B4-BE49-F238E27FC236}">
                <a16:creationId xmlns:a16="http://schemas.microsoft.com/office/drawing/2014/main" id="{39F63118-53E6-22B8-BD10-DCBB7857C3D6}"/>
              </a:ext>
            </a:extLst>
          </p:cNvPr>
          <p:cNvGrpSpPr/>
          <p:nvPr/>
        </p:nvGrpSpPr>
        <p:grpSpPr>
          <a:xfrm>
            <a:off x="3614066" y="5079096"/>
            <a:ext cx="8928731" cy="3721234"/>
            <a:chOff x="3614066" y="5079096"/>
            <a:chExt cx="8928731" cy="3721234"/>
          </a:xfrm>
        </p:grpSpPr>
        <p:cxnSp>
          <p:nvCxnSpPr>
            <p:cNvPr id="28" name="Straight Connector 27">
              <a:extLst>
                <a:ext uri="{FF2B5EF4-FFF2-40B4-BE49-F238E27FC236}">
                  <a16:creationId xmlns:a16="http://schemas.microsoft.com/office/drawing/2014/main" id="{83F8DC64-C682-3D6E-1C76-CFCB8AD01179}"/>
                </a:ext>
              </a:extLst>
            </p:cNvPr>
            <p:cNvCxnSpPr>
              <a:cxnSpLocks/>
            </p:cNvCxnSpPr>
            <p:nvPr/>
          </p:nvCxnSpPr>
          <p:spPr>
            <a:xfrm flipH="1">
              <a:off x="11918904" y="6298295"/>
              <a:ext cx="623893" cy="17668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4FCDB95-30D0-8671-B17C-0A7A0399C6BB}"/>
                </a:ext>
              </a:extLst>
            </p:cNvPr>
            <p:cNvCxnSpPr>
              <a:cxnSpLocks/>
            </p:cNvCxnSpPr>
            <p:nvPr/>
          </p:nvCxnSpPr>
          <p:spPr>
            <a:xfrm flipH="1" flipV="1">
              <a:off x="9006252" y="7483794"/>
              <a:ext cx="2134860" cy="13165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10F301-6E32-4A5B-F6CF-6080CC80606E}"/>
                </a:ext>
              </a:extLst>
            </p:cNvPr>
            <p:cNvCxnSpPr>
              <a:cxnSpLocks/>
            </p:cNvCxnSpPr>
            <p:nvPr/>
          </p:nvCxnSpPr>
          <p:spPr>
            <a:xfrm flipH="1">
              <a:off x="4649376" y="7529017"/>
              <a:ext cx="2682758" cy="288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E437DAF-CBE2-F3B1-20E4-BB3880CE0F0B}"/>
                </a:ext>
              </a:extLst>
            </p:cNvPr>
            <p:cNvCxnSpPr>
              <a:cxnSpLocks/>
            </p:cNvCxnSpPr>
            <p:nvPr/>
          </p:nvCxnSpPr>
          <p:spPr>
            <a:xfrm>
              <a:off x="3614066" y="5497017"/>
              <a:ext cx="643203" cy="2032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546598-A60C-E478-4290-AE562C974FE4}"/>
                </a:ext>
              </a:extLst>
            </p:cNvPr>
            <p:cNvCxnSpPr>
              <a:cxnSpLocks/>
            </p:cNvCxnSpPr>
            <p:nvPr/>
          </p:nvCxnSpPr>
          <p:spPr>
            <a:xfrm>
              <a:off x="3951532" y="5079096"/>
              <a:ext cx="4343401" cy="1862666"/>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3C44FC33-C794-71C4-0D95-91B4AC5445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420136" y="5989396"/>
            <a:ext cx="3810000" cy="1941555"/>
          </a:xfrm>
          <a:prstGeom prst="rect">
            <a:avLst/>
          </a:prstGeom>
        </p:spPr>
      </p:pic>
      <p:pic>
        <p:nvPicPr>
          <p:cNvPr id="9" name="Picture 8">
            <a:extLst>
              <a:ext uri="{FF2B5EF4-FFF2-40B4-BE49-F238E27FC236}">
                <a16:creationId xmlns:a16="http://schemas.microsoft.com/office/drawing/2014/main" id="{08200BC4-2C53-473A-15C1-2E9770E4ADC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119170" y="4676950"/>
            <a:ext cx="3810000" cy="1941555"/>
          </a:xfrm>
          <a:prstGeom prst="rect">
            <a:avLst/>
          </a:prstGeom>
        </p:spPr>
      </p:pic>
      <p:pic>
        <p:nvPicPr>
          <p:cNvPr id="7" name="Picture 6">
            <a:extLst>
              <a:ext uri="{FF2B5EF4-FFF2-40B4-BE49-F238E27FC236}">
                <a16:creationId xmlns:a16="http://schemas.microsoft.com/office/drawing/2014/main" id="{EB4ADBA7-BA5C-1CAB-3AB1-C20F225901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41732" y="3769817"/>
            <a:ext cx="3810000" cy="1941555"/>
          </a:xfrm>
          <a:prstGeom prst="rect">
            <a:avLst/>
          </a:prstGeom>
        </p:spPr>
      </p:pic>
      <p:pic>
        <p:nvPicPr>
          <p:cNvPr id="6" name="Picture 5">
            <a:extLst>
              <a:ext uri="{FF2B5EF4-FFF2-40B4-BE49-F238E27FC236}">
                <a16:creationId xmlns:a16="http://schemas.microsoft.com/office/drawing/2014/main" id="{91C7E889-F4C0-44C2-DACE-37ED6318C8F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46532" y="6513017"/>
            <a:ext cx="3810000" cy="1941555"/>
          </a:xfrm>
          <a:prstGeom prst="rect">
            <a:avLst/>
          </a:prstGeom>
        </p:spPr>
      </p:pic>
      <p:pic>
        <p:nvPicPr>
          <p:cNvPr id="5" name="Picture 4">
            <a:extLst>
              <a:ext uri="{FF2B5EF4-FFF2-40B4-BE49-F238E27FC236}">
                <a16:creationId xmlns:a16="http://schemas.microsoft.com/office/drawing/2014/main" id="{A69A5B76-FB5B-9E9C-5BD6-D2AE6AF9042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903599" y="7529017"/>
            <a:ext cx="3810000" cy="1941555"/>
          </a:xfrm>
          <a:prstGeom prst="rect">
            <a:avLst/>
          </a:prstGeom>
        </p:spPr>
      </p:pic>
      <p:pic>
        <p:nvPicPr>
          <p:cNvPr id="34" name="Picture 33" descr="A person sitting at a desk working on a computer&#10;&#10;Description automatically generated">
            <a:extLst>
              <a:ext uri="{FF2B5EF4-FFF2-40B4-BE49-F238E27FC236}">
                <a16:creationId xmlns:a16="http://schemas.microsoft.com/office/drawing/2014/main" id="{D03247F0-D0AF-64F6-7305-31660750CE75}"/>
              </a:ext>
            </a:extLst>
          </p:cNvPr>
          <p:cNvPicPr>
            <a:picLocks noChangeAspect="1"/>
          </p:cNvPicPr>
          <p:nvPr/>
        </p:nvPicPr>
        <p:blipFill>
          <a:blip r:embed="rId3"/>
          <a:stretch>
            <a:fillRect/>
          </a:stretch>
        </p:blipFill>
        <p:spPr>
          <a:xfrm>
            <a:off x="8706153" y="831754"/>
            <a:ext cx="1882301" cy="1988346"/>
          </a:xfrm>
          <a:prstGeom prst="rect">
            <a:avLst/>
          </a:prstGeom>
        </p:spPr>
      </p:pic>
      <p:sp>
        <p:nvSpPr>
          <p:cNvPr id="35" name="Can 34">
            <a:extLst>
              <a:ext uri="{FF2B5EF4-FFF2-40B4-BE49-F238E27FC236}">
                <a16:creationId xmlns:a16="http://schemas.microsoft.com/office/drawing/2014/main" id="{83872771-A7E2-B6B5-BBDD-871149B724FB}"/>
              </a:ext>
            </a:extLst>
          </p:cNvPr>
          <p:cNvSpPr/>
          <p:nvPr/>
        </p:nvSpPr>
        <p:spPr>
          <a:xfrm>
            <a:off x="12135213" y="1858250"/>
            <a:ext cx="1086136" cy="162560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8D35AFC-A08F-DF11-96F0-7590A06615E1}"/>
              </a:ext>
            </a:extLst>
          </p:cNvPr>
          <p:cNvGrpSpPr/>
          <p:nvPr/>
        </p:nvGrpSpPr>
        <p:grpSpPr>
          <a:xfrm>
            <a:off x="4093028" y="2779751"/>
            <a:ext cx="9082120" cy="5720043"/>
            <a:chOff x="4093028" y="2779751"/>
            <a:chExt cx="9082120" cy="5720043"/>
          </a:xfrm>
        </p:grpSpPr>
        <p:cxnSp>
          <p:nvCxnSpPr>
            <p:cNvPr id="37" name="Straight Connector 36">
              <a:extLst>
                <a:ext uri="{FF2B5EF4-FFF2-40B4-BE49-F238E27FC236}">
                  <a16:creationId xmlns:a16="http://schemas.microsoft.com/office/drawing/2014/main" id="{915CF107-42DE-5675-6372-D64B9CC79766}"/>
                </a:ext>
              </a:extLst>
            </p:cNvPr>
            <p:cNvCxnSpPr/>
            <p:nvPr/>
          </p:nvCxnSpPr>
          <p:spPr>
            <a:xfrm flipH="1" flipV="1">
              <a:off x="12768748" y="3214201"/>
              <a:ext cx="406400" cy="241737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075F87-7E38-6B08-32AE-4E77DEB8ADAD}"/>
                </a:ext>
              </a:extLst>
            </p:cNvPr>
            <p:cNvCxnSpPr>
              <a:cxnSpLocks/>
            </p:cNvCxnSpPr>
            <p:nvPr/>
          </p:nvCxnSpPr>
          <p:spPr>
            <a:xfrm flipV="1">
              <a:off x="4093028" y="2779751"/>
              <a:ext cx="8675720" cy="2282659"/>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F4AA054-D40C-6D12-7604-0AD5200BA614}"/>
                </a:ext>
              </a:extLst>
            </p:cNvPr>
            <p:cNvCxnSpPr>
              <a:cxnSpLocks/>
            </p:cNvCxnSpPr>
            <p:nvPr/>
          </p:nvCxnSpPr>
          <p:spPr>
            <a:xfrm flipV="1">
              <a:off x="4093028" y="3007040"/>
              <a:ext cx="8449769" cy="481031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ED0D3A-1B99-E954-612B-700A5848B9A4}"/>
                </a:ext>
              </a:extLst>
            </p:cNvPr>
            <p:cNvCxnSpPr>
              <a:cxnSpLocks/>
            </p:cNvCxnSpPr>
            <p:nvPr/>
          </p:nvCxnSpPr>
          <p:spPr>
            <a:xfrm flipV="1">
              <a:off x="8570687" y="3103431"/>
              <a:ext cx="3994788" cy="385674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E4156D-AC33-CD90-E4A6-6D31C3B75F3F}"/>
                </a:ext>
              </a:extLst>
            </p:cNvPr>
            <p:cNvCxnSpPr>
              <a:cxnSpLocks/>
            </p:cNvCxnSpPr>
            <p:nvPr/>
          </p:nvCxnSpPr>
          <p:spPr>
            <a:xfrm flipV="1">
              <a:off x="10791727" y="3529073"/>
              <a:ext cx="1587256" cy="497072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09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dissolv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dissolv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dissolv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D1C-F9F9-4441-AB4D-21A8F95D59CA}"/>
              </a:ext>
            </a:extLst>
          </p:cNvPr>
          <p:cNvSpPr>
            <a:spLocks noGrp="1"/>
          </p:cNvSpPr>
          <p:nvPr>
            <p:ph type="title"/>
          </p:nvPr>
        </p:nvSpPr>
        <p:spPr/>
        <p:txBody>
          <a:bodyPr/>
          <a:lstStyle/>
          <a:p>
            <a:r>
              <a:rPr lang="en-US" altLang="zh-CN"/>
              <a:t>VPNs and SD-WAN</a:t>
            </a:r>
          </a:p>
        </p:txBody>
      </p:sp>
      <p:sp>
        <p:nvSpPr>
          <p:cNvPr id="3" name="Text Placeholder 2">
            <a:extLst>
              <a:ext uri="{FF2B5EF4-FFF2-40B4-BE49-F238E27FC236}">
                <a16:creationId xmlns:a16="http://schemas.microsoft.com/office/drawing/2014/main" id="{413DE28A-A090-4F2F-84CB-E2B94162ACF2}"/>
              </a:ext>
            </a:extLst>
          </p:cNvPr>
          <p:cNvSpPr>
            <a:spLocks noGrp="1"/>
          </p:cNvSpPr>
          <p:nvPr>
            <p:ph idx="1"/>
          </p:nvPr>
        </p:nvSpPr>
        <p:spPr/>
        <p:txBody>
          <a:bodyPr>
            <a:normAutofit lnSpcReduction="10000"/>
          </a:bodyPr>
          <a:lstStyle/>
          <a:p>
            <a:pPr lvl="0"/>
            <a:r>
              <a:rPr lang="en-US" altLang="zh-CN" dirty="0"/>
              <a:t>A big part of SD-WAN’s role is to create site-to-site VPNs</a:t>
            </a:r>
          </a:p>
          <a:p>
            <a:pPr lvl="1"/>
            <a:r>
              <a:rPr lang="en-US" altLang="zh-CN" dirty="0"/>
              <a:t>It also implies split tunneling </a:t>
            </a:r>
            <a:br>
              <a:rPr lang="en-US" altLang="zh-CN" dirty="0"/>
            </a:br>
            <a:r>
              <a:rPr lang="en-US" altLang="zh-CN" dirty="0"/>
              <a:t>and internet access.</a:t>
            </a:r>
          </a:p>
          <a:p>
            <a:pPr lvl="0"/>
            <a:r>
              <a:rPr lang="en-US" altLang="zh-CN" dirty="0"/>
              <a:t>The “SD” part means SD-WAN can </a:t>
            </a:r>
            <a:br>
              <a:rPr lang="en-US" altLang="zh-CN" dirty="0"/>
            </a:br>
            <a:r>
              <a:rPr lang="en-US" altLang="zh-CN" dirty="0"/>
              <a:t>fill many other roles</a:t>
            </a:r>
          </a:p>
          <a:p>
            <a:pPr lvl="1"/>
            <a:r>
              <a:rPr lang="en-US" altLang="zh-CN" dirty="0"/>
              <a:t>Secure Internet access</a:t>
            </a:r>
          </a:p>
          <a:p>
            <a:pPr lvl="1"/>
            <a:r>
              <a:rPr lang="en-US" altLang="zh-CN" dirty="0"/>
              <a:t>“Real” WAN integration</a:t>
            </a:r>
          </a:p>
          <a:p>
            <a:pPr lvl="1"/>
            <a:r>
              <a:rPr lang="en-US" altLang="zh-CN" dirty="0"/>
              <a:t>Cloud access</a:t>
            </a:r>
          </a:p>
          <a:p>
            <a:pPr lvl="1"/>
            <a:r>
              <a:rPr lang="en-US" altLang="zh-CN" dirty="0"/>
              <a:t>WAN optimization</a:t>
            </a:r>
          </a:p>
          <a:p>
            <a:pPr lvl="1"/>
            <a:r>
              <a:rPr lang="en-US" altLang="zh-CN" dirty="0"/>
              <a:t>Network intelligence and visibility</a:t>
            </a:r>
          </a:p>
          <a:p>
            <a:r>
              <a:rPr lang="en-US" altLang="zh-CN" dirty="0"/>
              <a:t>SD-WANs are becoming widely deployed by banks now, for economic and ease-of-use reasons.</a:t>
            </a:r>
          </a:p>
        </p:txBody>
      </p:sp>
      <p:sp>
        <p:nvSpPr>
          <p:cNvPr id="4" name="Slide Number Placeholder 3">
            <a:extLst>
              <a:ext uri="{FF2B5EF4-FFF2-40B4-BE49-F238E27FC236}">
                <a16:creationId xmlns:a16="http://schemas.microsoft.com/office/drawing/2014/main" id="{14B4F6D2-C9FE-421A-8B05-963EF6429F5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109</a:t>
            </a:fld>
            <a:endParaRPr lang="en-US" sz="1350"/>
          </a:p>
        </p:txBody>
      </p:sp>
      <p:pic>
        <p:nvPicPr>
          <p:cNvPr id="6" name="Picture 5">
            <a:extLst>
              <a:ext uri="{FF2B5EF4-FFF2-40B4-BE49-F238E27FC236}">
                <a16:creationId xmlns:a16="http://schemas.microsoft.com/office/drawing/2014/main" id="{099CA7C8-85D9-2644-A578-FC4EF33239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05066" y="2857500"/>
            <a:ext cx="7112001" cy="4830794"/>
          </a:xfrm>
          <a:prstGeom prst="rect">
            <a:avLst/>
          </a:prstGeom>
        </p:spPr>
      </p:pic>
    </p:spTree>
    <p:extLst>
      <p:ext uri="{BB962C8B-B14F-4D97-AF65-F5344CB8AC3E}">
        <p14:creationId xmlns:p14="http://schemas.microsoft.com/office/powerpoint/2010/main" val="1602387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97952" cy="6967198"/>
          </a:xfrm>
        </p:spPr>
        <p:txBody>
          <a:bodyPr>
            <a:normAutofit/>
          </a:bodyPr>
          <a:lstStyle/>
          <a:p>
            <a:r>
              <a:rPr lang="en-US" dirty="0"/>
              <a:t>Agree on why we’re in a class on VPNs!</a:t>
            </a:r>
          </a:p>
          <a:p>
            <a:pPr lvl="1"/>
            <a:r>
              <a:rPr lang="en-US" dirty="0"/>
              <a:t>Isn’t this a class about banking stuff?</a:t>
            </a:r>
          </a:p>
          <a:p>
            <a:r>
              <a:rPr lang="en-US" dirty="0"/>
              <a:t>Determine what problems VPNs can solve.</a:t>
            </a:r>
          </a:p>
          <a:p>
            <a:r>
              <a:rPr lang="en-US" dirty="0"/>
              <a:t>Review what regulations determine banks’ approach to privacy (and VPNs).</a:t>
            </a:r>
          </a:p>
          <a:p>
            <a:r>
              <a:rPr lang="en-US" dirty="0"/>
              <a:t>Discover the reasons for the sudden importance of VPNs.</a:t>
            </a:r>
          </a:p>
          <a:p>
            <a:r>
              <a:rPr lang="en-US" dirty="0"/>
              <a:t>Learn the three elements of Information Security.</a:t>
            </a:r>
          </a:p>
          <a:p>
            <a:r>
              <a:rPr lang="en-US" dirty="0"/>
              <a:t>Consider how we use VPNs in our daily lives today.</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11</a:t>
            </a:fld>
            <a:endParaRPr lang="en-US"/>
          </a:p>
        </p:txBody>
      </p:sp>
      <p:pic>
        <p:nvPicPr>
          <p:cNvPr id="6" name="Picture 5">
            <a:extLst>
              <a:ext uri="{FF2B5EF4-FFF2-40B4-BE49-F238E27FC236}">
                <a16:creationId xmlns:a16="http://schemas.microsoft.com/office/drawing/2014/main" id="{A7786048-1CA8-F349-ACA7-788D5ECEE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48403" y="666750"/>
            <a:ext cx="5116286" cy="4476750"/>
          </a:xfrm>
          <a:prstGeom prst="rect">
            <a:avLst/>
          </a:prstGeom>
        </p:spPr>
      </p:pic>
    </p:spTree>
    <p:extLst>
      <p:ext uri="{BB962C8B-B14F-4D97-AF65-F5344CB8AC3E}">
        <p14:creationId xmlns:p14="http://schemas.microsoft.com/office/powerpoint/2010/main" val="1691525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391-B5F0-44CE-AADB-AED50703CA8A}"/>
              </a:ext>
            </a:extLst>
          </p:cNvPr>
          <p:cNvSpPr>
            <a:spLocks noGrp="1"/>
          </p:cNvSpPr>
          <p:nvPr>
            <p:ph type="title"/>
          </p:nvPr>
        </p:nvSpPr>
        <p:spPr/>
        <p:txBody>
          <a:bodyPr/>
          <a:lstStyle/>
          <a:p>
            <a:r>
              <a:rPr lang="en-US" altLang="zh-CN"/>
              <a:t>Vendors and Boxes, Software and Services</a:t>
            </a:r>
          </a:p>
        </p:txBody>
      </p:sp>
      <p:sp>
        <p:nvSpPr>
          <p:cNvPr id="3" name="Text Placeholder 2">
            <a:extLst>
              <a:ext uri="{FF2B5EF4-FFF2-40B4-BE49-F238E27FC236}">
                <a16:creationId xmlns:a16="http://schemas.microsoft.com/office/drawing/2014/main" id="{2AB9FD7E-8ECC-42BD-AD96-924FDA95B07F}"/>
              </a:ext>
            </a:extLst>
          </p:cNvPr>
          <p:cNvSpPr>
            <a:spLocks noGrp="1"/>
          </p:cNvSpPr>
          <p:nvPr>
            <p:ph idx="1"/>
          </p:nvPr>
        </p:nvSpPr>
        <p:spPr>
          <a:xfrm>
            <a:off x="1257300" y="2193131"/>
            <a:ext cx="9107122" cy="6967198"/>
          </a:xfrm>
        </p:spPr>
        <p:txBody>
          <a:bodyPr>
            <a:normAutofit/>
          </a:bodyPr>
          <a:lstStyle/>
          <a:p>
            <a:pPr lvl="0"/>
            <a:r>
              <a:rPr lang="en-US" altLang="zh-CN" dirty="0"/>
              <a:t>Many companies provide “VPN” solutions:</a:t>
            </a:r>
          </a:p>
          <a:p>
            <a:pPr lvl="1"/>
            <a:r>
              <a:rPr lang="en-US" altLang="zh-CN" dirty="0"/>
              <a:t>Microsoft Always On VPN</a:t>
            </a:r>
          </a:p>
          <a:p>
            <a:pPr lvl="1"/>
            <a:r>
              <a:rPr lang="en-US" altLang="zh-CN" dirty="0"/>
              <a:t>Fortinet FortiClient </a:t>
            </a:r>
            <a:r>
              <a:rPr lang="en-US" altLang="zh-CN" dirty="0" err="1"/>
              <a:t>etc</a:t>
            </a:r>
            <a:endParaRPr lang="en-US" altLang="zh-CN" dirty="0"/>
          </a:p>
          <a:p>
            <a:pPr lvl="1"/>
            <a:r>
              <a:rPr lang="en-US" altLang="zh-CN" dirty="0"/>
              <a:t>Citrix VDI</a:t>
            </a:r>
          </a:p>
          <a:p>
            <a:pPr lvl="1"/>
            <a:r>
              <a:rPr lang="en-US" altLang="zh-CN" dirty="0"/>
              <a:t>Avanti MobileIron</a:t>
            </a:r>
          </a:p>
          <a:p>
            <a:pPr lvl="1"/>
            <a:r>
              <a:rPr lang="en-US" altLang="zh-CN" dirty="0"/>
              <a:t>Palo Alto </a:t>
            </a:r>
            <a:r>
              <a:rPr lang="en-US" altLang="zh-CN" dirty="0" err="1"/>
              <a:t>GlobalProtect</a:t>
            </a:r>
            <a:endParaRPr lang="en-US" altLang="zh-CN" dirty="0"/>
          </a:p>
          <a:p>
            <a:r>
              <a:rPr lang="en-US" altLang="zh-CN" dirty="0"/>
              <a:t>This is just a small sample, and their products are similar, but they differ in important ways.</a:t>
            </a:r>
          </a:p>
          <a:p>
            <a:r>
              <a:rPr lang="en-US" altLang="zh-CN" dirty="0"/>
              <a:t>We’re about to find out how.</a:t>
            </a:r>
          </a:p>
        </p:txBody>
      </p:sp>
      <p:sp>
        <p:nvSpPr>
          <p:cNvPr id="4" name="Slide Number Placeholder 3">
            <a:extLst>
              <a:ext uri="{FF2B5EF4-FFF2-40B4-BE49-F238E27FC236}">
                <a16:creationId xmlns:a16="http://schemas.microsoft.com/office/drawing/2014/main" id="{0303ED6F-073B-41F0-A49E-AC8DB07558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110</a:t>
            </a:fld>
            <a:endParaRPr lang="en-US" sz="1350"/>
          </a:p>
        </p:txBody>
      </p:sp>
      <p:pic>
        <p:nvPicPr>
          <p:cNvPr id="5" name="Picture 4">
            <a:extLst>
              <a:ext uri="{FF2B5EF4-FFF2-40B4-BE49-F238E27FC236}">
                <a16:creationId xmlns:a16="http://schemas.microsoft.com/office/drawing/2014/main" id="{5EC2BF38-08DD-4FEA-9E05-AD13F420526F}"/>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12891937" y="2092269"/>
            <a:ext cx="1803402" cy="2171700"/>
          </a:xfrm>
          <a:prstGeom prst="rect">
            <a:avLst/>
          </a:prstGeom>
        </p:spPr>
      </p:pic>
      <p:pic>
        <p:nvPicPr>
          <p:cNvPr id="6" name="Picture 5">
            <a:extLst>
              <a:ext uri="{FF2B5EF4-FFF2-40B4-BE49-F238E27FC236}">
                <a16:creationId xmlns:a16="http://schemas.microsoft.com/office/drawing/2014/main" id="{332ADFC4-D017-4F91-89CA-A3284B1C1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75" t="12709" r="18165" b="15273"/>
          <a:stretch/>
        </p:blipFill>
        <p:spPr>
          <a:xfrm>
            <a:off x="15277913" y="2980703"/>
            <a:ext cx="2400300" cy="1943100"/>
          </a:xfrm>
          <a:prstGeom prst="rect">
            <a:avLst/>
          </a:prstGeom>
        </p:spPr>
      </p:pic>
      <p:pic>
        <p:nvPicPr>
          <p:cNvPr id="7" name="Picture 6">
            <a:extLst>
              <a:ext uri="{FF2B5EF4-FFF2-40B4-BE49-F238E27FC236}">
                <a16:creationId xmlns:a16="http://schemas.microsoft.com/office/drawing/2014/main" id="{02836AEC-3D99-4D9D-AE1D-06229D684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10728" y="5919668"/>
            <a:ext cx="2914650" cy="1098824"/>
          </a:xfrm>
          <a:prstGeom prst="rect">
            <a:avLst/>
          </a:prstGeom>
        </p:spPr>
      </p:pic>
      <p:pic>
        <p:nvPicPr>
          <p:cNvPr id="8" name="Picture 7">
            <a:extLst>
              <a:ext uri="{FF2B5EF4-FFF2-40B4-BE49-F238E27FC236}">
                <a16:creationId xmlns:a16="http://schemas.microsoft.com/office/drawing/2014/main" id="{98A04A3D-A070-4114-9E59-D0C60FE68CE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52919" y="4409539"/>
            <a:ext cx="3086100" cy="2514600"/>
          </a:xfrm>
          <a:prstGeom prst="rect">
            <a:avLst/>
          </a:prstGeom>
        </p:spPr>
      </p:pic>
      <p:pic>
        <p:nvPicPr>
          <p:cNvPr id="10" name="Picture 9">
            <a:extLst>
              <a:ext uri="{FF2B5EF4-FFF2-40B4-BE49-F238E27FC236}">
                <a16:creationId xmlns:a16="http://schemas.microsoft.com/office/drawing/2014/main" id="{BD81391D-D5BA-4457-A6F4-E69BB65F47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913" t="26000" r="3913" b="30800"/>
          <a:stretch/>
        </p:blipFill>
        <p:spPr>
          <a:xfrm>
            <a:off x="15021721" y="8243822"/>
            <a:ext cx="2565880" cy="653573"/>
          </a:xfrm>
          <a:prstGeom prst="rect">
            <a:avLst/>
          </a:prstGeom>
        </p:spPr>
      </p:pic>
      <p:sp>
        <p:nvSpPr>
          <p:cNvPr id="9" name="TextBox 8">
            <a:extLst>
              <a:ext uri="{FF2B5EF4-FFF2-40B4-BE49-F238E27FC236}">
                <a16:creationId xmlns:a16="http://schemas.microsoft.com/office/drawing/2014/main" id="{B98741DC-A25A-5240-BA29-50717AD8F9A2}"/>
              </a:ext>
            </a:extLst>
          </p:cNvPr>
          <p:cNvSpPr txBox="1"/>
          <p:nvPr/>
        </p:nvSpPr>
        <p:spPr>
          <a:xfrm>
            <a:off x="12549421" y="3053839"/>
            <a:ext cx="380232" cy="553998"/>
          </a:xfrm>
          <a:prstGeom prst="rect">
            <a:avLst/>
          </a:prstGeom>
          <a:noFill/>
        </p:spPr>
        <p:txBody>
          <a:bodyPr wrap="none" rtlCol="0">
            <a:spAutoFit/>
          </a:bodyPr>
          <a:lstStyle/>
          <a:p>
            <a:r>
              <a:rPr lang="en-US" sz="3000" dirty="0">
                <a:latin typeface="+mj-lt"/>
              </a:rPr>
              <a:t>1</a:t>
            </a:r>
          </a:p>
        </p:txBody>
      </p:sp>
      <p:sp>
        <p:nvSpPr>
          <p:cNvPr id="11" name="TextBox 10">
            <a:extLst>
              <a:ext uri="{FF2B5EF4-FFF2-40B4-BE49-F238E27FC236}">
                <a16:creationId xmlns:a16="http://schemas.microsoft.com/office/drawing/2014/main" id="{2704C178-A63E-0E43-8444-EB9215FF2B8D}"/>
              </a:ext>
            </a:extLst>
          </p:cNvPr>
          <p:cNvSpPr txBox="1"/>
          <p:nvPr/>
        </p:nvSpPr>
        <p:spPr>
          <a:xfrm>
            <a:off x="15094959" y="3509304"/>
            <a:ext cx="380232" cy="553998"/>
          </a:xfrm>
          <a:prstGeom prst="rect">
            <a:avLst/>
          </a:prstGeom>
          <a:noFill/>
        </p:spPr>
        <p:txBody>
          <a:bodyPr wrap="none" rtlCol="0">
            <a:spAutoFit/>
          </a:bodyPr>
          <a:lstStyle/>
          <a:p>
            <a:r>
              <a:rPr lang="en-US" sz="3000" dirty="0">
                <a:latin typeface="+mj-lt"/>
              </a:rPr>
              <a:t>2</a:t>
            </a:r>
          </a:p>
        </p:txBody>
      </p:sp>
      <p:sp>
        <p:nvSpPr>
          <p:cNvPr id="12" name="TextBox 11">
            <a:extLst>
              <a:ext uri="{FF2B5EF4-FFF2-40B4-BE49-F238E27FC236}">
                <a16:creationId xmlns:a16="http://schemas.microsoft.com/office/drawing/2014/main" id="{6F0D9D52-2B57-A742-BE71-EA778C704C0C}"/>
              </a:ext>
            </a:extLst>
          </p:cNvPr>
          <p:cNvSpPr txBox="1"/>
          <p:nvPr/>
        </p:nvSpPr>
        <p:spPr>
          <a:xfrm>
            <a:off x="11528707" y="5180468"/>
            <a:ext cx="380232" cy="553998"/>
          </a:xfrm>
          <a:prstGeom prst="rect">
            <a:avLst/>
          </a:prstGeom>
          <a:noFill/>
        </p:spPr>
        <p:txBody>
          <a:bodyPr wrap="none" rtlCol="0">
            <a:spAutoFit/>
          </a:bodyPr>
          <a:lstStyle/>
          <a:p>
            <a:r>
              <a:rPr lang="en-US" sz="3000" dirty="0">
                <a:latin typeface="+mj-lt"/>
              </a:rPr>
              <a:t>3</a:t>
            </a:r>
          </a:p>
        </p:txBody>
      </p:sp>
      <p:sp>
        <p:nvSpPr>
          <p:cNvPr id="13" name="TextBox 12">
            <a:extLst>
              <a:ext uri="{FF2B5EF4-FFF2-40B4-BE49-F238E27FC236}">
                <a16:creationId xmlns:a16="http://schemas.microsoft.com/office/drawing/2014/main" id="{A45A3DB5-9E0A-8C49-9D77-33A64E87D66A}"/>
              </a:ext>
            </a:extLst>
          </p:cNvPr>
          <p:cNvSpPr txBox="1"/>
          <p:nvPr/>
        </p:nvSpPr>
        <p:spPr>
          <a:xfrm>
            <a:off x="14230496" y="6192081"/>
            <a:ext cx="380232" cy="553998"/>
          </a:xfrm>
          <a:prstGeom prst="rect">
            <a:avLst/>
          </a:prstGeom>
          <a:noFill/>
        </p:spPr>
        <p:txBody>
          <a:bodyPr wrap="none" rtlCol="0">
            <a:spAutoFit/>
          </a:bodyPr>
          <a:lstStyle/>
          <a:p>
            <a:r>
              <a:rPr lang="en-US" sz="3000" dirty="0">
                <a:latin typeface="+mj-lt"/>
              </a:rPr>
              <a:t>4</a:t>
            </a:r>
          </a:p>
        </p:txBody>
      </p:sp>
      <p:sp>
        <p:nvSpPr>
          <p:cNvPr id="14" name="TextBox 13">
            <a:extLst>
              <a:ext uri="{FF2B5EF4-FFF2-40B4-BE49-F238E27FC236}">
                <a16:creationId xmlns:a16="http://schemas.microsoft.com/office/drawing/2014/main" id="{17BC9D5C-2DB5-D34C-9F01-C53C7E79E004}"/>
              </a:ext>
            </a:extLst>
          </p:cNvPr>
          <p:cNvSpPr txBox="1"/>
          <p:nvPr/>
        </p:nvSpPr>
        <p:spPr>
          <a:xfrm>
            <a:off x="13008805" y="7640733"/>
            <a:ext cx="380232" cy="553998"/>
          </a:xfrm>
          <a:prstGeom prst="rect">
            <a:avLst/>
          </a:prstGeom>
          <a:noFill/>
        </p:spPr>
        <p:txBody>
          <a:bodyPr wrap="none" rtlCol="0">
            <a:spAutoFit/>
          </a:bodyPr>
          <a:lstStyle/>
          <a:p>
            <a:r>
              <a:rPr lang="en-US" sz="3000" dirty="0">
                <a:latin typeface="+mj-lt"/>
              </a:rPr>
              <a:t>5</a:t>
            </a:r>
          </a:p>
        </p:txBody>
      </p:sp>
      <p:pic>
        <p:nvPicPr>
          <p:cNvPr id="16" name="Picture 15" descr="A picture containing text, clipart&#10;&#10;Description automatically generated">
            <a:extLst>
              <a:ext uri="{FF2B5EF4-FFF2-40B4-BE49-F238E27FC236}">
                <a16:creationId xmlns:a16="http://schemas.microsoft.com/office/drawing/2014/main" id="{BE83884A-A698-E5F4-92FA-DC482DF6A8D6}"/>
              </a:ext>
            </a:extLst>
          </p:cNvPr>
          <p:cNvPicPr>
            <a:picLocks noChangeAspect="1"/>
          </p:cNvPicPr>
          <p:nvPr/>
        </p:nvPicPr>
        <p:blipFill>
          <a:blip r:embed="rId7"/>
          <a:stretch>
            <a:fillRect/>
          </a:stretch>
        </p:blipFill>
        <p:spPr>
          <a:xfrm>
            <a:off x="13623940" y="7456250"/>
            <a:ext cx="2070100" cy="850900"/>
          </a:xfrm>
          <a:prstGeom prst="rect">
            <a:avLst/>
          </a:prstGeom>
        </p:spPr>
      </p:pic>
    </p:spTree>
    <p:extLst>
      <p:ext uri="{BB962C8B-B14F-4D97-AF65-F5344CB8AC3E}">
        <p14:creationId xmlns:p14="http://schemas.microsoft.com/office/powerpoint/2010/main" val="742054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1FE7-4F54-4602-B283-F5603A6E2C82}"/>
              </a:ext>
            </a:extLst>
          </p:cNvPr>
          <p:cNvSpPr>
            <a:spLocks noGrp="1"/>
          </p:cNvSpPr>
          <p:nvPr>
            <p:ph type="title"/>
          </p:nvPr>
        </p:nvSpPr>
        <p:spPr/>
        <p:txBody>
          <a:bodyPr/>
          <a:lstStyle/>
          <a:p>
            <a:r>
              <a:rPr lang="en-US" altLang="zh-CN"/>
              <a:t>Exercise: Remote Access</a:t>
            </a:r>
          </a:p>
        </p:txBody>
      </p:sp>
      <p:sp>
        <p:nvSpPr>
          <p:cNvPr id="3" name="Text Placeholder 2">
            <a:extLst>
              <a:ext uri="{FF2B5EF4-FFF2-40B4-BE49-F238E27FC236}">
                <a16:creationId xmlns:a16="http://schemas.microsoft.com/office/drawing/2014/main" id="{12BE68B9-3FFF-4E7D-8620-1F38DD575E00}"/>
              </a:ext>
            </a:extLst>
          </p:cNvPr>
          <p:cNvSpPr>
            <a:spLocks noGrp="1"/>
          </p:cNvSpPr>
          <p:nvPr>
            <p:ph idx="1"/>
          </p:nvPr>
        </p:nvSpPr>
        <p:spPr/>
        <p:txBody>
          <a:bodyPr>
            <a:normAutofit fontScale="77500" lnSpcReduction="20000"/>
          </a:bodyPr>
          <a:lstStyle/>
          <a:p>
            <a:pPr lvl="0"/>
            <a:r>
              <a:rPr lang="en-US" altLang="zh-CN" dirty="0"/>
              <a:t>Each table research and discuss one of the vendor solutions on the previous slides</a:t>
            </a:r>
          </a:p>
          <a:p>
            <a:pPr lvl="1"/>
            <a:r>
              <a:rPr lang="en-US" altLang="zh-CN" dirty="0"/>
              <a:t>Pick a scribe/director</a:t>
            </a:r>
          </a:p>
          <a:p>
            <a:pPr lvl="1"/>
            <a:r>
              <a:rPr lang="en-US" altLang="zh-CN" dirty="0"/>
              <a:t>Choose a product or have one assigned by the instructor</a:t>
            </a:r>
          </a:p>
          <a:p>
            <a:pPr lvl="1"/>
            <a:r>
              <a:rPr lang="en-US" altLang="zh-CN" dirty="0"/>
              <a:t>Work together to research and create a short report on the product</a:t>
            </a:r>
          </a:p>
          <a:p>
            <a:pPr lvl="2"/>
            <a:r>
              <a:rPr lang="en-US" altLang="zh-CN" dirty="0"/>
              <a:t>Strengths/Weaknesses/Opportunities/Threats (SWOT) analysis</a:t>
            </a:r>
          </a:p>
          <a:p>
            <a:pPr lvl="2"/>
            <a:r>
              <a:rPr lang="en-US" altLang="zh-CN" dirty="0"/>
              <a:t>Suitability for a typical bank of your acquaintance</a:t>
            </a:r>
          </a:p>
          <a:p>
            <a:pPr lvl="2"/>
            <a:endParaRPr lang="en-US" altLang="zh-CN" dirty="0"/>
          </a:p>
          <a:p>
            <a:pPr lvl="0"/>
            <a:r>
              <a:rPr lang="en-US" altLang="zh-CN" dirty="0"/>
              <a:t>Present your findings to the class</a:t>
            </a:r>
          </a:p>
          <a:p>
            <a:pPr lvl="0"/>
            <a:r>
              <a:rPr lang="en-US" altLang="zh-CN" dirty="0"/>
              <a:t>Pay particular attention to Strengths and Weaknesses </a:t>
            </a:r>
            <a:br>
              <a:rPr lang="en-US" altLang="zh-CN" dirty="0"/>
            </a:br>
            <a:r>
              <a:rPr lang="en-US" altLang="zh-CN" dirty="0"/>
              <a:t>of the solution, such as</a:t>
            </a:r>
          </a:p>
          <a:p>
            <a:pPr lvl="1"/>
            <a:r>
              <a:rPr lang="en-US" altLang="zh-CN" dirty="0"/>
              <a:t>Adoption</a:t>
            </a:r>
          </a:p>
          <a:p>
            <a:pPr lvl="1"/>
            <a:r>
              <a:rPr lang="en-US" altLang="zh-CN" dirty="0"/>
              <a:t>Net Promoter score / recommenders</a:t>
            </a:r>
          </a:p>
          <a:p>
            <a:pPr lvl="1"/>
            <a:r>
              <a:rPr lang="en-US" altLang="zh-CN" dirty="0"/>
              <a:t>Cost</a:t>
            </a:r>
          </a:p>
          <a:p>
            <a:pPr lvl="1"/>
            <a:r>
              <a:rPr lang="en-US" altLang="zh-CN" dirty="0"/>
              <a:t>Complexity</a:t>
            </a:r>
          </a:p>
          <a:p>
            <a:pPr lvl="1"/>
            <a:r>
              <a:rPr lang="en-US" altLang="zh-CN" dirty="0"/>
              <a:t>Security</a:t>
            </a:r>
          </a:p>
          <a:p>
            <a:pPr lvl="1"/>
            <a:endParaRPr lang="en-US" altLang="zh-CN" dirty="0"/>
          </a:p>
        </p:txBody>
      </p:sp>
      <p:sp>
        <p:nvSpPr>
          <p:cNvPr id="4" name="Slide Number Placeholder 3">
            <a:extLst>
              <a:ext uri="{FF2B5EF4-FFF2-40B4-BE49-F238E27FC236}">
                <a16:creationId xmlns:a16="http://schemas.microsoft.com/office/drawing/2014/main" id="{2A13577F-8877-4C36-8DCF-B76BC2C84BE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111</a:t>
            </a:fld>
            <a:endParaRPr lang="en-US" sz="1350"/>
          </a:p>
        </p:txBody>
      </p:sp>
      <p:pic>
        <p:nvPicPr>
          <p:cNvPr id="6" name="Picture 5" descr="A picture containing clock, white, sign&#10;&#10;Description automatically generated">
            <a:extLst>
              <a:ext uri="{FF2B5EF4-FFF2-40B4-BE49-F238E27FC236}">
                <a16:creationId xmlns:a16="http://schemas.microsoft.com/office/drawing/2014/main" id="{0B8313B1-21D0-4A8D-A222-12A9D9ACDA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55134" y="4609641"/>
            <a:ext cx="5034294" cy="5472573"/>
          </a:xfrm>
          <a:prstGeom prst="rect">
            <a:avLst/>
          </a:prstGeom>
        </p:spPr>
      </p:pic>
    </p:spTree>
    <p:extLst>
      <p:ext uri="{BB962C8B-B14F-4D97-AF65-F5344CB8AC3E}">
        <p14:creationId xmlns:p14="http://schemas.microsoft.com/office/powerpoint/2010/main" val="37014839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6ACB5F-5F45-4A28-A273-07C9208BDA1A}"/>
              </a:ext>
            </a:extLst>
          </p:cNvPr>
          <p:cNvSpPr/>
          <p:nvPr/>
        </p:nvSpPr>
        <p:spPr bwMode="auto">
          <a:xfrm>
            <a:off x="14091818" y="5029922"/>
            <a:ext cx="277064" cy="570156"/>
          </a:xfrm>
          <a:prstGeom prst="rect">
            <a:avLst/>
          </a:prstGeom>
          <a:solidFill>
            <a:schemeClr val="bg1">
              <a:lumMod val="6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5" descr="A close up of a logo&#10;&#10;Description automatically generated">
            <a:extLst>
              <a:ext uri="{FF2B5EF4-FFF2-40B4-BE49-F238E27FC236}">
                <a16:creationId xmlns:a16="http://schemas.microsoft.com/office/drawing/2014/main" id="{4A309D09-CEC4-49CF-93C6-7920AC85B3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2034" y="5355406"/>
            <a:ext cx="4321965" cy="4369986"/>
          </a:xfrm>
          <a:prstGeom prst="rect">
            <a:avLst/>
          </a:prstGeom>
        </p:spPr>
      </p:pic>
      <p:sp>
        <p:nvSpPr>
          <p:cNvPr id="2" name="Title 1">
            <a:extLst>
              <a:ext uri="{FF2B5EF4-FFF2-40B4-BE49-F238E27FC236}">
                <a16:creationId xmlns:a16="http://schemas.microsoft.com/office/drawing/2014/main" id="{DB000133-516C-48A4-84DA-A70DDB0B98B4}"/>
              </a:ext>
            </a:extLst>
          </p:cNvPr>
          <p:cNvSpPr>
            <a:spLocks noGrp="1"/>
          </p:cNvSpPr>
          <p:nvPr>
            <p:ph type="title"/>
          </p:nvPr>
        </p:nvSpPr>
        <p:spPr/>
        <p:txBody>
          <a:bodyPr/>
          <a:lstStyle/>
          <a:p>
            <a:r>
              <a:rPr lang="en-US" altLang="zh-CN"/>
              <a:t>VPN-like or VPN-related technology</a:t>
            </a:r>
          </a:p>
        </p:txBody>
      </p:sp>
      <p:sp>
        <p:nvSpPr>
          <p:cNvPr id="3" name="Text Placeholder 2">
            <a:extLst>
              <a:ext uri="{FF2B5EF4-FFF2-40B4-BE49-F238E27FC236}">
                <a16:creationId xmlns:a16="http://schemas.microsoft.com/office/drawing/2014/main" id="{A963DA73-4690-4484-BC41-764A8B949E59}"/>
              </a:ext>
            </a:extLst>
          </p:cNvPr>
          <p:cNvSpPr>
            <a:spLocks noGrp="1"/>
          </p:cNvSpPr>
          <p:nvPr>
            <p:ph idx="1"/>
          </p:nvPr>
        </p:nvSpPr>
        <p:spPr/>
        <p:txBody>
          <a:bodyPr>
            <a:normAutofit lnSpcReduction="10000"/>
          </a:bodyPr>
          <a:lstStyle/>
          <a:p>
            <a:pPr lvl="0"/>
            <a:r>
              <a:rPr lang="en-US" altLang="zh-CN" dirty="0"/>
              <a:t>TOR: The Onion Router.</a:t>
            </a:r>
          </a:p>
          <a:p>
            <a:pPr lvl="1"/>
            <a:r>
              <a:rPr lang="en-US" altLang="zh-CN" dirty="0"/>
              <a:t>Open-source, fully secure “private access to the uncensored web.”</a:t>
            </a:r>
          </a:p>
          <a:p>
            <a:pPr lvl="1"/>
            <a:r>
              <a:rPr lang="en-US" altLang="zh-CN" dirty="0"/>
              <a:t>Much more “private” than just a VPN, but not a panacea.</a:t>
            </a:r>
          </a:p>
          <a:p>
            <a:pPr lvl="1"/>
            <a:r>
              <a:rPr lang="en-US" altLang="zh-CN" dirty="0"/>
              <a:t>Probably more useful to crooks than banks for now.</a:t>
            </a:r>
          </a:p>
          <a:p>
            <a:pPr lvl="1"/>
            <a:r>
              <a:rPr lang="en-US" altLang="zh-CN" dirty="0"/>
              <a:t>Important to understand as a concept and tool.</a:t>
            </a:r>
          </a:p>
          <a:p>
            <a:pPr lvl="0"/>
            <a:r>
              <a:rPr lang="en-US" altLang="zh-CN" dirty="0"/>
              <a:t>Blockchains.</a:t>
            </a:r>
          </a:p>
          <a:p>
            <a:pPr lvl="1"/>
            <a:r>
              <a:rPr lang="en-US" altLang="zh-CN" dirty="0"/>
              <a:t>Most famous for how they power Bitcoin and other </a:t>
            </a:r>
            <a:br>
              <a:rPr lang="en-US" altLang="zh-CN" dirty="0"/>
            </a:br>
            <a:r>
              <a:rPr lang="en-US" altLang="zh-CN" dirty="0"/>
              <a:t>cryptocurrencies.</a:t>
            </a:r>
          </a:p>
          <a:p>
            <a:pPr lvl="1"/>
            <a:r>
              <a:rPr lang="en-US" altLang="zh-CN" dirty="0"/>
              <a:t>Many less disruptive but still profound potential uses.</a:t>
            </a:r>
          </a:p>
          <a:p>
            <a:pPr lvl="0"/>
            <a:r>
              <a:rPr lang="pt-BR" altLang="zh-CN" dirty="0"/>
              <a:t>Quantum </a:t>
            </a:r>
            <a:r>
              <a:rPr lang="pt-BR" altLang="zh-CN" dirty="0" err="1"/>
              <a:t>cryptography</a:t>
            </a:r>
            <a:r>
              <a:rPr lang="pt-BR" altLang="zh-CN" dirty="0"/>
              <a:t> </a:t>
            </a:r>
            <a:r>
              <a:rPr lang="pt-BR" altLang="zh-CN" dirty="0" err="1"/>
              <a:t>and</a:t>
            </a:r>
            <a:r>
              <a:rPr lang="pt-BR" altLang="zh-CN" dirty="0"/>
              <a:t> quantum </a:t>
            </a:r>
            <a:r>
              <a:rPr lang="en-US" altLang="zh-CN" dirty="0"/>
              <a:t>computing</a:t>
            </a:r>
            <a:r>
              <a:rPr lang="pt-BR" altLang="zh-CN" dirty="0"/>
              <a:t>.</a:t>
            </a:r>
          </a:p>
          <a:p>
            <a:pPr lvl="1"/>
            <a:r>
              <a:rPr lang="pt-BR" altLang="zh-CN" dirty="0" err="1"/>
              <a:t>Could</a:t>
            </a:r>
            <a:r>
              <a:rPr lang="pt-BR" altLang="zh-CN" dirty="0"/>
              <a:t> </a:t>
            </a:r>
            <a:r>
              <a:rPr lang="pt-BR" altLang="zh-CN" dirty="0" err="1"/>
              <a:t>be</a:t>
            </a:r>
            <a:r>
              <a:rPr lang="pt-BR" altLang="zh-CN" dirty="0"/>
              <a:t> real game-</a:t>
            </a:r>
            <a:r>
              <a:rPr lang="pt-BR" altLang="zh-CN" dirty="0" err="1"/>
              <a:t>changers</a:t>
            </a:r>
            <a:r>
              <a:rPr lang="pt-BR" altLang="zh-CN" dirty="0"/>
              <a:t>.</a:t>
            </a:r>
          </a:p>
          <a:p>
            <a:pPr lvl="1"/>
            <a:r>
              <a:rPr lang="pt-BR" altLang="zh-CN" dirty="0" err="1"/>
              <a:t>Mostly</a:t>
            </a:r>
            <a:r>
              <a:rPr lang="pt-BR" altLang="zh-CN" dirty="0"/>
              <a:t> a </a:t>
            </a:r>
            <a:r>
              <a:rPr lang="pt-BR" altLang="zh-CN" dirty="0" err="1"/>
              <a:t>science</a:t>
            </a:r>
            <a:r>
              <a:rPr lang="pt-BR" altLang="zh-CN" dirty="0"/>
              <a:t> experiment for now.</a:t>
            </a:r>
          </a:p>
        </p:txBody>
      </p:sp>
      <p:sp>
        <p:nvSpPr>
          <p:cNvPr id="4" name="Slide Number Placeholder 3">
            <a:extLst>
              <a:ext uri="{FF2B5EF4-FFF2-40B4-BE49-F238E27FC236}">
                <a16:creationId xmlns:a16="http://schemas.microsoft.com/office/drawing/2014/main" id="{77777AF6-4691-42EF-876A-0F45C83CE567}"/>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112</a:t>
            </a:fld>
            <a:endParaRPr lang="en-US" sz="1350" dirty="0"/>
          </a:p>
        </p:txBody>
      </p:sp>
      <p:pic>
        <p:nvPicPr>
          <p:cNvPr id="1028" name="Picture 4" descr="The Tor Project">
            <a:extLst>
              <a:ext uri="{FF2B5EF4-FFF2-40B4-BE49-F238E27FC236}">
                <a16:creationId xmlns:a16="http://schemas.microsoft.com/office/drawing/2014/main" id="{12CC8831-49DF-444D-AB5E-002795193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2034" y="7161960"/>
            <a:ext cx="3056661" cy="18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185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r>
              <a:rPr lang="en-US" dirty="0"/>
              <a:t>Name some commonly deployed VPN solutions for:</a:t>
            </a:r>
          </a:p>
          <a:p>
            <a:pPr lvl="1"/>
            <a:r>
              <a:rPr lang="en-US" dirty="0"/>
              <a:t>Site-to-site networks.</a:t>
            </a:r>
          </a:p>
          <a:p>
            <a:pPr lvl="1"/>
            <a:r>
              <a:rPr lang="en-US" dirty="0"/>
              <a:t>Remote access.</a:t>
            </a:r>
          </a:p>
          <a:p>
            <a:pPr lvl="1"/>
            <a:r>
              <a:rPr lang="en-US" dirty="0"/>
              <a:t>Remote desktop.</a:t>
            </a:r>
          </a:p>
          <a:p>
            <a:r>
              <a:rPr lang="en-US" dirty="0"/>
              <a:t>Discuss how VPNs interact with:</a:t>
            </a:r>
          </a:p>
          <a:p>
            <a:pPr lvl="1"/>
            <a:r>
              <a:rPr lang="en-US" dirty="0"/>
              <a:t>Firewalls.</a:t>
            </a:r>
          </a:p>
          <a:p>
            <a:pPr lvl="1"/>
            <a:r>
              <a:rPr lang="en-US" dirty="0"/>
              <a:t>UTM platforms.</a:t>
            </a:r>
          </a:p>
          <a:p>
            <a:pPr lvl="1"/>
            <a:r>
              <a:rPr lang="en-US" dirty="0"/>
              <a:t>SD-WAN.</a:t>
            </a:r>
          </a:p>
          <a:p>
            <a:r>
              <a:rPr lang="en-US" dirty="0"/>
              <a:t>What is the difference between a VPN and TOR?</a:t>
            </a:r>
          </a:p>
          <a:p>
            <a:r>
              <a:rPr lang="en-US" dirty="0"/>
              <a:t>How might widescale use of blockchains change Internet commerce?</a:t>
            </a:r>
          </a:p>
          <a:p>
            <a:r>
              <a:rPr lang="en-US" dirty="0"/>
              <a:t>When quantum computers are easily available, will encryption still work?</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113</a:t>
            </a:fld>
            <a:endParaRPr lang="en-US" dirty="0"/>
          </a:p>
        </p:txBody>
      </p:sp>
      <p:pic>
        <p:nvPicPr>
          <p:cNvPr id="5" name="Picture 4">
            <a:extLst>
              <a:ext uri="{FF2B5EF4-FFF2-40B4-BE49-F238E27FC236}">
                <a16:creationId xmlns:a16="http://schemas.microsoft.com/office/drawing/2014/main" id="{CA7667C2-D431-B14B-B1FA-AE5907E0C9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2048933"/>
            <a:ext cx="3095625" cy="4953000"/>
          </a:xfrm>
          <a:prstGeom prst="rect">
            <a:avLst/>
          </a:prstGeom>
        </p:spPr>
      </p:pic>
    </p:spTree>
    <p:extLst>
      <p:ext uri="{BB962C8B-B14F-4D97-AF65-F5344CB8AC3E}">
        <p14:creationId xmlns:p14="http://schemas.microsoft.com/office/powerpoint/2010/main" val="41210780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06CC3-CAFC-A849-BFF7-71EB046D428F}"/>
              </a:ext>
            </a:extLst>
          </p:cNvPr>
          <p:cNvSpPr>
            <a:spLocks noGrp="1"/>
          </p:cNvSpPr>
          <p:nvPr>
            <p:ph type="title"/>
          </p:nvPr>
        </p:nvSpPr>
        <p:spPr/>
        <p:txBody>
          <a:bodyPr/>
          <a:lstStyle/>
          <a:p>
            <a:r>
              <a:rPr lang="en-US" dirty="0"/>
              <a:t>VPNs in the Financial Industry</a:t>
            </a:r>
          </a:p>
        </p:txBody>
      </p:sp>
      <p:sp>
        <p:nvSpPr>
          <p:cNvPr id="6" name="Subtitle 5">
            <a:extLst>
              <a:ext uri="{FF2B5EF4-FFF2-40B4-BE49-F238E27FC236}">
                <a16:creationId xmlns:a16="http://schemas.microsoft.com/office/drawing/2014/main" id="{89A69707-DCF6-BD4E-A954-D8D3455B43B9}"/>
              </a:ext>
            </a:extLst>
          </p:cNvPr>
          <p:cNvSpPr>
            <a:spLocks noGrp="1"/>
          </p:cNvSpPr>
          <p:nvPr>
            <p:ph type="body" idx="1"/>
          </p:nvPr>
        </p:nvSpPr>
        <p:spPr/>
        <p:txBody>
          <a:bodyPr/>
          <a:lstStyle/>
          <a:p>
            <a:r>
              <a:rPr lang="en-US" dirty="0"/>
              <a:t>Chapter 8</a:t>
            </a:r>
          </a:p>
        </p:txBody>
      </p:sp>
    </p:spTree>
    <p:extLst>
      <p:ext uri="{BB962C8B-B14F-4D97-AF65-F5344CB8AC3E}">
        <p14:creationId xmlns:p14="http://schemas.microsoft.com/office/powerpoint/2010/main" val="177713732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B3D0-2897-427F-9BA5-7178C0568D15}"/>
              </a:ext>
            </a:extLst>
          </p:cNvPr>
          <p:cNvSpPr>
            <a:spLocks noGrp="1"/>
          </p:cNvSpPr>
          <p:nvPr>
            <p:ph type="title"/>
          </p:nvPr>
        </p:nvSpPr>
        <p:spPr/>
        <p:txBody>
          <a:bodyPr/>
          <a:lstStyle/>
          <a:p>
            <a:r>
              <a:rPr lang="en-US" altLang="zh-CN" dirty="0"/>
              <a:t>Chapter Objectives</a:t>
            </a:r>
          </a:p>
        </p:txBody>
      </p:sp>
      <p:sp>
        <p:nvSpPr>
          <p:cNvPr id="3" name="Text Placeholder 2">
            <a:extLst>
              <a:ext uri="{FF2B5EF4-FFF2-40B4-BE49-F238E27FC236}">
                <a16:creationId xmlns:a16="http://schemas.microsoft.com/office/drawing/2014/main" id="{C0BA262A-9AEC-496D-8307-7E18BA15F418}"/>
              </a:ext>
            </a:extLst>
          </p:cNvPr>
          <p:cNvSpPr>
            <a:spLocks noGrp="1"/>
          </p:cNvSpPr>
          <p:nvPr>
            <p:ph idx="1"/>
          </p:nvPr>
        </p:nvSpPr>
        <p:spPr>
          <a:xfrm>
            <a:off x="1257300" y="2193131"/>
            <a:ext cx="15320433" cy="6967198"/>
          </a:xfrm>
        </p:spPr>
        <p:txBody>
          <a:bodyPr/>
          <a:lstStyle/>
          <a:p>
            <a:pPr lvl="0"/>
            <a:r>
              <a:rPr lang="en-US" altLang="zh-CN" dirty="0"/>
              <a:t>Determine VPN effects on risk identification, measurement, mitigation, monitoring, and reporting.</a:t>
            </a:r>
          </a:p>
          <a:p>
            <a:pPr lvl="0"/>
            <a:r>
              <a:rPr lang="en-US" altLang="zh-CN" dirty="0"/>
              <a:t>See VPNs in the context of bank network controls.</a:t>
            </a:r>
          </a:p>
          <a:p>
            <a:pPr lvl="0"/>
            <a:r>
              <a:rPr lang="en-US" altLang="zh-CN" dirty="0"/>
              <a:t>Consider applications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groups </a:t>
            </a:r>
            <a:br>
              <a:rPr lang="en-US" altLang="zh-CN" dirty="0"/>
            </a:br>
            <a:r>
              <a:rPr lang="en-US" altLang="zh-CN" dirty="0"/>
              <a:t>in determining VPN solutions.</a:t>
            </a:r>
          </a:p>
        </p:txBody>
      </p:sp>
      <p:sp>
        <p:nvSpPr>
          <p:cNvPr id="4" name="Slide Number Placeholder 3">
            <a:extLst>
              <a:ext uri="{FF2B5EF4-FFF2-40B4-BE49-F238E27FC236}">
                <a16:creationId xmlns:a16="http://schemas.microsoft.com/office/drawing/2014/main" id="{BE8C8F93-D6A4-4D66-B98F-341DE9FCC2B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115</a:t>
            </a:fld>
            <a:endParaRPr lang="en-US" sz="1350" dirty="0"/>
          </a:p>
        </p:txBody>
      </p:sp>
      <p:pic>
        <p:nvPicPr>
          <p:cNvPr id="6" name="Picture 5" descr="A picture containing dark, light, black, view&#10;&#10;Description automatically generated">
            <a:extLst>
              <a:ext uri="{FF2B5EF4-FFF2-40B4-BE49-F238E27FC236}">
                <a16:creationId xmlns:a16="http://schemas.microsoft.com/office/drawing/2014/main" id="{70B0D563-FCA9-487A-8871-33E41BDAD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05427" y="6437650"/>
            <a:ext cx="4857173" cy="3644564"/>
          </a:xfrm>
          <a:prstGeom prst="rect">
            <a:avLst/>
          </a:prstGeom>
          <a:effectLst>
            <a:softEdge rad="342900"/>
          </a:effectLst>
        </p:spPr>
      </p:pic>
    </p:spTree>
    <p:extLst>
      <p:ext uri="{BB962C8B-B14F-4D97-AF65-F5344CB8AC3E}">
        <p14:creationId xmlns:p14="http://schemas.microsoft.com/office/powerpoint/2010/main" val="19848978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961B-D336-3747-B7B4-8CF8DA809E1A}"/>
              </a:ext>
            </a:extLst>
          </p:cNvPr>
          <p:cNvSpPr>
            <a:spLocks noGrp="1"/>
          </p:cNvSpPr>
          <p:nvPr>
            <p:ph type="title"/>
          </p:nvPr>
        </p:nvSpPr>
        <p:spPr/>
        <p:txBody>
          <a:bodyPr/>
          <a:lstStyle/>
          <a:p>
            <a:r>
              <a:rPr lang="en-US" dirty="0"/>
              <a:t>VPNs, Remote Access and Risk</a:t>
            </a:r>
          </a:p>
        </p:txBody>
      </p:sp>
      <p:sp>
        <p:nvSpPr>
          <p:cNvPr id="3" name="Text Placeholder 2">
            <a:extLst>
              <a:ext uri="{FF2B5EF4-FFF2-40B4-BE49-F238E27FC236}">
                <a16:creationId xmlns:a16="http://schemas.microsoft.com/office/drawing/2014/main" id="{2DCA1294-4EBF-3546-9289-793A163215F0}"/>
              </a:ext>
            </a:extLst>
          </p:cNvPr>
          <p:cNvSpPr>
            <a:spLocks noGrp="1"/>
          </p:cNvSpPr>
          <p:nvPr>
            <p:ph idx="1"/>
          </p:nvPr>
        </p:nvSpPr>
        <p:spPr/>
        <p:txBody>
          <a:bodyPr>
            <a:normAutofit lnSpcReduction="10000"/>
          </a:bodyPr>
          <a:lstStyle/>
          <a:p>
            <a:r>
              <a:rPr lang="en-US" dirty="0"/>
              <a:t>Any information security program has a Security Culture.</a:t>
            </a:r>
          </a:p>
          <a:p>
            <a:pPr lvl="1"/>
            <a:r>
              <a:rPr lang="en-US" dirty="0"/>
              <a:t>VPNs and RA are, by some measures, inherent deception.</a:t>
            </a:r>
          </a:p>
          <a:p>
            <a:pPr lvl="1"/>
            <a:r>
              <a:rPr lang="en-US" dirty="0"/>
              <a:t>How might that influence culture?</a:t>
            </a:r>
          </a:p>
          <a:p>
            <a:r>
              <a:rPr lang="en-US" dirty="0"/>
              <a:t>VPNs allow one to manipulate:</a:t>
            </a:r>
          </a:p>
          <a:p>
            <a:pPr lvl="1"/>
            <a:r>
              <a:rPr lang="en-US" dirty="0"/>
              <a:t>What their role is.</a:t>
            </a:r>
          </a:p>
          <a:p>
            <a:pPr lvl="1"/>
            <a:r>
              <a:rPr lang="en-US" dirty="0"/>
              <a:t>Who they are (sometimes.)</a:t>
            </a:r>
          </a:p>
          <a:p>
            <a:pPr lvl="1"/>
            <a:r>
              <a:rPr lang="en-US" dirty="0"/>
              <a:t>Where they are.</a:t>
            </a:r>
          </a:p>
          <a:p>
            <a:pPr lvl="1"/>
            <a:r>
              <a:rPr lang="en-US" dirty="0"/>
              <a:t>What they’re allowed to do.</a:t>
            </a:r>
          </a:p>
          <a:p>
            <a:r>
              <a:rPr lang="en-US" dirty="0"/>
              <a:t>With this great power comes great responsibility.</a:t>
            </a:r>
          </a:p>
          <a:p>
            <a:pPr lvl="1"/>
            <a:r>
              <a:rPr lang="en-US" dirty="0"/>
              <a:t>The good news is that VPNs can help with Security Culture.</a:t>
            </a:r>
          </a:p>
          <a:p>
            <a:pPr lvl="1"/>
            <a:r>
              <a:rPr lang="en-US" dirty="0"/>
              <a:t>The bad news is that without the proper risk management processes, they can be very dangerous.</a:t>
            </a:r>
          </a:p>
          <a:p>
            <a:endParaRPr lang="en-US" dirty="0"/>
          </a:p>
        </p:txBody>
      </p:sp>
      <p:sp>
        <p:nvSpPr>
          <p:cNvPr id="4" name="Slide Number Placeholder 3">
            <a:extLst>
              <a:ext uri="{FF2B5EF4-FFF2-40B4-BE49-F238E27FC236}">
                <a16:creationId xmlns:a16="http://schemas.microsoft.com/office/drawing/2014/main" id="{3111AE57-3278-124B-BFEA-D08A30BD42A9}"/>
              </a:ext>
            </a:extLst>
          </p:cNvPr>
          <p:cNvSpPr>
            <a:spLocks noGrp="1"/>
          </p:cNvSpPr>
          <p:nvPr>
            <p:ph type="sldNum" sz="quarter" idx="12"/>
          </p:nvPr>
        </p:nvSpPr>
        <p:spPr/>
        <p:txBody>
          <a:bodyPr/>
          <a:lstStyle/>
          <a:p>
            <a:fld id="{F96D9D12-19B9-42AB-8AD7-5653C77A8DE1}" type="slidenum">
              <a:rPr lang="en-US" smtClean="0"/>
              <a:t>116</a:t>
            </a:fld>
            <a:endParaRPr lang="en-US" dirty="0"/>
          </a:p>
        </p:txBody>
      </p:sp>
      <p:pic>
        <p:nvPicPr>
          <p:cNvPr id="6" name="Picture 5">
            <a:extLst>
              <a:ext uri="{FF2B5EF4-FFF2-40B4-BE49-F238E27FC236}">
                <a16:creationId xmlns:a16="http://schemas.microsoft.com/office/drawing/2014/main" id="{D69C8314-170F-734B-9A53-9D947921C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3533" y="3385397"/>
            <a:ext cx="5195454" cy="4286250"/>
          </a:xfrm>
          <a:prstGeom prst="rect">
            <a:avLst/>
          </a:prstGeom>
        </p:spPr>
      </p:pic>
    </p:spTree>
    <p:extLst>
      <p:ext uri="{BB962C8B-B14F-4D97-AF65-F5344CB8AC3E}">
        <p14:creationId xmlns:p14="http://schemas.microsoft.com/office/powerpoint/2010/main" val="10490416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view, sign, sitting&#10;&#10;Description automatically generated">
            <a:extLst>
              <a:ext uri="{FF2B5EF4-FFF2-40B4-BE49-F238E27FC236}">
                <a16:creationId xmlns:a16="http://schemas.microsoft.com/office/drawing/2014/main" id="{AF8E9F6E-BF65-4171-899E-FC9C233F1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2167" y="5362727"/>
            <a:ext cx="6282266" cy="3772845"/>
          </a:xfrm>
          <a:prstGeom prst="rect">
            <a:avLst/>
          </a:prstGeom>
        </p:spPr>
      </p:pic>
      <p:sp>
        <p:nvSpPr>
          <p:cNvPr id="7" name="Rectangle 6">
            <a:extLst>
              <a:ext uri="{FF2B5EF4-FFF2-40B4-BE49-F238E27FC236}">
                <a16:creationId xmlns:a16="http://schemas.microsoft.com/office/drawing/2014/main" id="{692FAA40-E19C-40BB-8308-0476B46C0B83}"/>
              </a:ext>
            </a:extLst>
          </p:cNvPr>
          <p:cNvSpPr/>
          <p:nvPr/>
        </p:nvSpPr>
        <p:spPr bwMode="auto">
          <a:xfrm>
            <a:off x="5715002" y="2171700"/>
            <a:ext cx="12609576" cy="570156"/>
          </a:xfrm>
          <a:prstGeom prst="rect">
            <a:avLst/>
          </a:prstGeom>
          <a:gradFill flip="none" rotWithShape="1">
            <a:gsLst>
              <a:gs pos="0">
                <a:schemeClr val="accent1">
                  <a:lumMod val="5000"/>
                  <a:lumOff val="95000"/>
                </a:schemeClr>
              </a:gs>
              <a:gs pos="96190">
                <a:schemeClr val="bg1">
                  <a:alpha val="0"/>
                </a:schemeClr>
              </a:gs>
              <a:gs pos="36000">
                <a:schemeClr val="bg1">
                  <a:alpha val="76000"/>
                </a:schemeClr>
              </a:gs>
            </a:gsLst>
            <a:lin ang="0" scaled="1"/>
            <a:tileRect/>
          </a:gra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6C229DA4-419C-0C48-A036-B6CFE76F234B}"/>
              </a:ext>
            </a:extLst>
          </p:cNvPr>
          <p:cNvSpPr>
            <a:spLocks noGrp="1"/>
          </p:cNvSpPr>
          <p:nvPr>
            <p:ph type="title"/>
          </p:nvPr>
        </p:nvSpPr>
        <p:spPr/>
        <p:txBody>
          <a:bodyPr/>
          <a:lstStyle/>
          <a:p>
            <a:r>
              <a:rPr lang="en-US" dirty="0"/>
              <a:t>VPNs as Bank Network Controls</a:t>
            </a:r>
          </a:p>
        </p:txBody>
      </p:sp>
      <p:sp>
        <p:nvSpPr>
          <p:cNvPr id="3" name="Text Placeholder 2">
            <a:extLst>
              <a:ext uri="{FF2B5EF4-FFF2-40B4-BE49-F238E27FC236}">
                <a16:creationId xmlns:a16="http://schemas.microsoft.com/office/drawing/2014/main" id="{4717AA59-816A-5545-AD5E-BB9B7427E40F}"/>
              </a:ext>
            </a:extLst>
          </p:cNvPr>
          <p:cNvSpPr>
            <a:spLocks noGrp="1"/>
          </p:cNvSpPr>
          <p:nvPr>
            <p:ph idx="1"/>
          </p:nvPr>
        </p:nvSpPr>
        <p:spPr>
          <a:xfrm>
            <a:off x="1257299" y="2193130"/>
            <a:ext cx="14947901" cy="7889083"/>
          </a:xfrm>
        </p:spPr>
        <p:txBody>
          <a:bodyPr>
            <a:normAutofit fontScale="85000" lnSpcReduction="20000"/>
          </a:bodyPr>
          <a:lstStyle/>
          <a:p>
            <a:r>
              <a:rPr lang="en-US" dirty="0"/>
              <a:t>FFIEC network controls depend in part on establishing zones.</a:t>
            </a:r>
          </a:p>
          <a:p>
            <a:pPr lvl="1"/>
            <a:r>
              <a:rPr lang="en-US" dirty="0"/>
              <a:t>Trusted (inside)</a:t>
            </a:r>
          </a:p>
          <a:p>
            <a:pPr lvl="1"/>
            <a:r>
              <a:rPr lang="en-US" dirty="0"/>
              <a:t>Untrusted (outside)</a:t>
            </a:r>
          </a:p>
          <a:p>
            <a:r>
              <a:rPr lang="en-US" dirty="0"/>
              <a:t>VPNs often puncture those zone borders to traverse zones.</a:t>
            </a:r>
          </a:p>
          <a:p>
            <a:pPr lvl="1"/>
            <a:r>
              <a:rPr lang="en-US" dirty="0"/>
              <a:t>The effect on perimeter security considerations should be obvious.</a:t>
            </a:r>
          </a:p>
          <a:p>
            <a:pPr lvl="1"/>
            <a:r>
              <a:rPr lang="en-US" dirty="0"/>
              <a:t>This is one reason why zero-trust architectures and “defense in depth” are important design elements.</a:t>
            </a:r>
          </a:p>
          <a:p>
            <a:pPr lvl="1"/>
            <a:r>
              <a:rPr lang="en-US" dirty="0"/>
              <a:t>The astute examiner will consider these facts </a:t>
            </a:r>
            <a:br>
              <a:rPr lang="en-US" dirty="0"/>
            </a:br>
            <a:r>
              <a:rPr lang="en-US" dirty="0"/>
              <a:t>during examinations.</a:t>
            </a:r>
          </a:p>
          <a:p>
            <a:r>
              <a:rPr lang="en-US" dirty="0"/>
              <a:t>FFIEC also suggests maintaining accurate </a:t>
            </a:r>
            <a:br>
              <a:rPr lang="en-US" dirty="0"/>
            </a:br>
            <a:r>
              <a:rPr lang="en-US" dirty="0"/>
              <a:t>network diagrams.</a:t>
            </a:r>
          </a:p>
          <a:p>
            <a:pPr lvl="1"/>
            <a:r>
              <a:rPr lang="en-US" dirty="0"/>
              <a:t>VPNs and other virtual elements can make </a:t>
            </a:r>
            <a:br>
              <a:rPr lang="en-US" dirty="0"/>
            </a:br>
            <a:r>
              <a:rPr lang="en-US" dirty="0"/>
              <a:t>this very difficult.</a:t>
            </a:r>
          </a:p>
          <a:p>
            <a:pPr lvl="1"/>
            <a:r>
              <a:rPr lang="en-US" dirty="0"/>
              <a:t>Even network admins and IT staff struggle with this.</a:t>
            </a:r>
          </a:p>
          <a:p>
            <a:r>
              <a:rPr lang="en-US" dirty="0"/>
              <a:t>Examiners must ensure they understand </a:t>
            </a:r>
            <a:br>
              <a:rPr lang="en-US" dirty="0"/>
            </a:br>
            <a:r>
              <a:rPr lang="en-US" dirty="0"/>
              <a:t>what’s presented to them.</a:t>
            </a:r>
          </a:p>
          <a:p>
            <a:pPr lvl="1"/>
            <a:r>
              <a:rPr lang="en-US" dirty="0"/>
              <a:t>As you’ve learned, “We protect that with a VPN” </a:t>
            </a:r>
            <a:br>
              <a:rPr lang="en-US" dirty="0"/>
            </a:br>
            <a:r>
              <a:rPr lang="en-US" dirty="0"/>
              <a:t>means nothing by itself.</a:t>
            </a:r>
          </a:p>
        </p:txBody>
      </p:sp>
      <p:sp>
        <p:nvSpPr>
          <p:cNvPr id="4" name="Slide Number Placeholder 3">
            <a:extLst>
              <a:ext uri="{FF2B5EF4-FFF2-40B4-BE49-F238E27FC236}">
                <a16:creationId xmlns:a16="http://schemas.microsoft.com/office/drawing/2014/main" id="{A4DD3219-FABF-E34A-8E6D-6C1A3B0ACDC4}"/>
              </a:ext>
            </a:extLst>
          </p:cNvPr>
          <p:cNvSpPr>
            <a:spLocks noGrp="1"/>
          </p:cNvSpPr>
          <p:nvPr>
            <p:ph type="sldNum" sz="quarter" idx="12"/>
          </p:nvPr>
        </p:nvSpPr>
        <p:spPr/>
        <p:txBody>
          <a:bodyPr/>
          <a:lstStyle/>
          <a:p>
            <a:fld id="{F96D9D12-19B9-42AB-8AD7-5653C77A8DE1}" type="slidenum">
              <a:rPr lang="en-US" smtClean="0"/>
              <a:t>117</a:t>
            </a:fld>
            <a:endParaRPr lang="en-US" dirty="0"/>
          </a:p>
        </p:txBody>
      </p:sp>
    </p:spTree>
    <p:extLst>
      <p:ext uri="{BB962C8B-B14F-4D97-AF65-F5344CB8AC3E}">
        <p14:creationId xmlns:p14="http://schemas.microsoft.com/office/powerpoint/2010/main" val="39657035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Content Placeholder 2">
            <a:extLst>
              <a:ext uri="{FF2B5EF4-FFF2-40B4-BE49-F238E27FC236}">
                <a16:creationId xmlns:a16="http://schemas.microsoft.com/office/drawing/2014/main" id="{0643AD8D-D0BC-0B4B-A7DB-6CC7E44F16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118</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0F475981-B9F6-4EF5-9A26-1365DF927B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98865" y="2386466"/>
            <a:ext cx="3086531" cy="347234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9DFB59F-235D-4075-81E3-F1A2CA2757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8579571">
            <a:off x="13652526" y="3657601"/>
            <a:ext cx="3115110" cy="3500927"/>
          </a:xfrm>
          <a:prstGeom prst="rect">
            <a:avLst/>
          </a:prstGeom>
        </p:spPr>
      </p:pic>
      <p:pic>
        <p:nvPicPr>
          <p:cNvPr id="10" name="Picture 9" descr="A picture containing light, food&#10;&#10;Description automatically generated">
            <a:extLst>
              <a:ext uri="{FF2B5EF4-FFF2-40B4-BE49-F238E27FC236}">
                <a16:creationId xmlns:a16="http://schemas.microsoft.com/office/drawing/2014/main" id="{830B67B3-A8CC-408B-9C19-8288DF6E86E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15500" y="6528284"/>
            <a:ext cx="3572373" cy="35723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AC7CA-86FC-442B-B15F-90477D2CAE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39455" y="6543216"/>
            <a:ext cx="3286584" cy="328658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4863190D-9402-479A-BF5D-7E69CF98A5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1361" y="2598425"/>
            <a:ext cx="3515216" cy="3472347"/>
          </a:xfrm>
          <a:prstGeom prst="rect">
            <a:avLst/>
          </a:prstGeom>
        </p:spPr>
      </p:pic>
      <p:sp>
        <p:nvSpPr>
          <p:cNvPr id="15" name="TextBox 14">
            <a:extLst>
              <a:ext uri="{FF2B5EF4-FFF2-40B4-BE49-F238E27FC236}">
                <a16:creationId xmlns:a16="http://schemas.microsoft.com/office/drawing/2014/main" id="{1A211B2A-EAE1-4B8E-B299-B5CA4AEE94D9}"/>
              </a:ext>
            </a:extLst>
          </p:cNvPr>
          <p:cNvSpPr txBox="1"/>
          <p:nvPr/>
        </p:nvSpPr>
        <p:spPr>
          <a:xfrm rot="2379571">
            <a:off x="14328650" y="5333175"/>
            <a:ext cx="2254976" cy="553998"/>
          </a:xfrm>
          <a:prstGeom prst="rect">
            <a:avLst/>
          </a:prstGeom>
          <a:noFill/>
        </p:spPr>
        <p:txBody>
          <a:bodyPr wrap="none" rtlCol="0">
            <a:spAutoFit/>
          </a:bodyPr>
          <a:lstStyle/>
          <a:p>
            <a:r>
              <a:rPr lang="en-US" sz="3000" dirty="0"/>
              <a:t>Identification</a:t>
            </a:r>
            <a:endParaRPr lang="en-US" sz="3000" dirty="0">
              <a:latin typeface="+mj-lt"/>
            </a:endParaRPr>
          </a:p>
        </p:txBody>
      </p:sp>
      <p:sp>
        <p:nvSpPr>
          <p:cNvPr id="16" name="TextBox 15">
            <a:extLst>
              <a:ext uri="{FF2B5EF4-FFF2-40B4-BE49-F238E27FC236}">
                <a16:creationId xmlns:a16="http://schemas.microsoft.com/office/drawing/2014/main" id="{14E8CDB7-ED79-462C-AE1D-43A95E886791}"/>
              </a:ext>
            </a:extLst>
          </p:cNvPr>
          <p:cNvSpPr txBox="1"/>
          <p:nvPr/>
        </p:nvSpPr>
        <p:spPr>
          <a:xfrm rot="2464456">
            <a:off x="10531196" y="7945327"/>
            <a:ext cx="1940981" cy="553998"/>
          </a:xfrm>
          <a:prstGeom prst="rect">
            <a:avLst/>
          </a:prstGeom>
          <a:noFill/>
        </p:spPr>
        <p:txBody>
          <a:bodyPr wrap="none" rtlCol="0">
            <a:spAutoFit/>
          </a:bodyPr>
          <a:lstStyle/>
          <a:p>
            <a:r>
              <a:rPr lang="en-US" sz="3000" dirty="0"/>
              <a:t>Monitoring</a:t>
            </a:r>
            <a:endParaRPr lang="en-US" sz="3000" dirty="0">
              <a:latin typeface="+mj-lt"/>
            </a:endParaRPr>
          </a:p>
        </p:txBody>
      </p:sp>
      <p:sp>
        <p:nvSpPr>
          <p:cNvPr id="17" name="TextBox 16">
            <a:extLst>
              <a:ext uri="{FF2B5EF4-FFF2-40B4-BE49-F238E27FC236}">
                <a16:creationId xmlns:a16="http://schemas.microsoft.com/office/drawing/2014/main" id="{38D47CD7-EBBB-4B28-8A56-73DF0D89C4FB}"/>
              </a:ext>
            </a:extLst>
          </p:cNvPr>
          <p:cNvSpPr txBox="1"/>
          <p:nvPr/>
        </p:nvSpPr>
        <p:spPr>
          <a:xfrm>
            <a:off x="8983723" y="3489272"/>
            <a:ext cx="1716817" cy="553998"/>
          </a:xfrm>
          <a:prstGeom prst="rect">
            <a:avLst/>
          </a:prstGeom>
          <a:noFill/>
        </p:spPr>
        <p:txBody>
          <a:bodyPr wrap="none" rtlCol="0">
            <a:spAutoFit/>
          </a:bodyPr>
          <a:lstStyle/>
          <a:p>
            <a:r>
              <a:rPr lang="en-US" sz="3000" dirty="0"/>
              <a:t>Reporting</a:t>
            </a:r>
            <a:endParaRPr lang="en-US" sz="3000" dirty="0">
              <a:latin typeface="+mj-lt"/>
            </a:endParaRPr>
          </a:p>
        </p:txBody>
      </p:sp>
      <p:sp>
        <p:nvSpPr>
          <p:cNvPr id="18" name="TextBox 17">
            <a:extLst>
              <a:ext uri="{FF2B5EF4-FFF2-40B4-BE49-F238E27FC236}">
                <a16:creationId xmlns:a16="http://schemas.microsoft.com/office/drawing/2014/main" id="{9D309EFF-7923-4B82-B8F1-4DAEE716C069}"/>
              </a:ext>
            </a:extLst>
          </p:cNvPr>
          <p:cNvSpPr txBox="1"/>
          <p:nvPr/>
        </p:nvSpPr>
        <p:spPr>
          <a:xfrm>
            <a:off x="4619180" y="8055864"/>
            <a:ext cx="1794594" cy="553998"/>
          </a:xfrm>
          <a:prstGeom prst="rect">
            <a:avLst/>
          </a:prstGeom>
          <a:noFill/>
        </p:spPr>
        <p:txBody>
          <a:bodyPr wrap="none" rtlCol="0">
            <a:spAutoFit/>
          </a:bodyPr>
          <a:lstStyle/>
          <a:p>
            <a:r>
              <a:rPr lang="en-US" sz="3000" dirty="0"/>
              <a:t>Mitigation</a:t>
            </a:r>
            <a:endParaRPr lang="en-US" sz="3000" dirty="0">
              <a:latin typeface="+mj-lt"/>
            </a:endParaRPr>
          </a:p>
        </p:txBody>
      </p:sp>
      <p:sp>
        <p:nvSpPr>
          <p:cNvPr id="19" name="TextBox 18">
            <a:extLst>
              <a:ext uri="{FF2B5EF4-FFF2-40B4-BE49-F238E27FC236}">
                <a16:creationId xmlns:a16="http://schemas.microsoft.com/office/drawing/2014/main" id="{016B89C8-E88E-40E3-959C-646796A3EFC3}"/>
              </a:ext>
            </a:extLst>
          </p:cNvPr>
          <p:cNvSpPr txBox="1"/>
          <p:nvPr/>
        </p:nvSpPr>
        <p:spPr>
          <a:xfrm rot="19078933">
            <a:off x="2746215" y="4094895"/>
            <a:ext cx="2386551" cy="553998"/>
          </a:xfrm>
          <a:prstGeom prst="rect">
            <a:avLst/>
          </a:prstGeom>
          <a:noFill/>
        </p:spPr>
        <p:txBody>
          <a:bodyPr wrap="none" rtlCol="0">
            <a:spAutoFit/>
          </a:bodyPr>
          <a:lstStyle/>
          <a:p>
            <a:r>
              <a:rPr lang="en-US" sz="3000" dirty="0"/>
              <a:t>Measurement</a:t>
            </a:r>
            <a:endParaRPr lang="en-US" sz="3000" dirty="0">
              <a:latin typeface="+mj-lt"/>
            </a:endParaRPr>
          </a:p>
        </p:txBody>
      </p:sp>
    </p:spTree>
    <p:extLst>
      <p:ext uri="{BB962C8B-B14F-4D97-AF65-F5344CB8AC3E}">
        <p14:creationId xmlns:p14="http://schemas.microsoft.com/office/powerpoint/2010/main" val="6681219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Text Placeholder 2">
            <a:extLst>
              <a:ext uri="{FF2B5EF4-FFF2-40B4-BE49-F238E27FC236}">
                <a16:creationId xmlns:a16="http://schemas.microsoft.com/office/drawing/2014/main" id="{1DB503D9-E5FC-204B-B8E5-451895488F8D}"/>
              </a:ext>
            </a:extLst>
          </p:cNvPr>
          <p:cNvSpPr>
            <a:spLocks noGrp="1"/>
          </p:cNvSpPr>
          <p:nvPr>
            <p:ph idx="1"/>
          </p:nvPr>
        </p:nvSpPr>
        <p:spPr/>
        <p:txBody>
          <a:bodyPr>
            <a:normAutofit fontScale="92500" lnSpcReduction="10000"/>
          </a:bodyPr>
          <a:lstStyle/>
          <a:p>
            <a:r>
              <a:rPr lang="en-US" dirty="0"/>
              <a:t>Identification</a:t>
            </a:r>
          </a:p>
          <a:p>
            <a:pPr lvl="1"/>
            <a:r>
              <a:rPr lang="en-US" dirty="0"/>
              <a:t>Harder to ID because harder to find.</a:t>
            </a:r>
          </a:p>
          <a:p>
            <a:pPr lvl="1"/>
            <a:r>
              <a:rPr lang="en-US" dirty="0"/>
              <a:t>Effective controls exist but must be correctly applied regarding AAA and access control.</a:t>
            </a:r>
          </a:p>
          <a:p>
            <a:r>
              <a:rPr lang="en-US" dirty="0"/>
              <a:t>Measurement</a:t>
            </a:r>
          </a:p>
          <a:p>
            <a:pPr lvl="1"/>
            <a:r>
              <a:rPr lang="en-US" dirty="0"/>
              <a:t>VPN control points include concentrators, gateways, and software – all of which produce logs.</a:t>
            </a:r>
          </a:p>
          <a:p>
            <a:r>
              <a:rPr lang="en-US" dirty="0"/>
              <a:t>Mitigation</a:t>
            </a:r>
          </a:p>
          <a:p>
            <a:pPr lvl="1"/>
            <a:r>
              <a:rPr lang="en-US" dirty="0"/>
              <a:t>One might say this is the whole point of VPNs – when correctly applied.</a:t>
            </a:r>
          </a:p>
          <a:p>
            <a:r>
              <a:rPr lang="en-US" dirty="0"/>
              <a:t>Monitoring and Reporting</a:t>
            </a:r>
          </a:p>
          <a:p>
            <a:pPr lvl="1"/>
            <a:r>
              <a:rPr lang="en-US" dirty="0"/>
              <a:t>Like measurement, these are usually a function of the control point.</a:t>
            </a:r>
          </a:p>
          <a:p>
            <a:pPr lvl="1"/>
            <a:r>
              <a:rPr lang="en-US" dirty="0"/>
              <a:t>Logs are the most valuable </a:t>
            </a:r>
            <a:r>
              <a:rPr lang="en-US"/>
              <a:t>control points here.</a:t>
            </a:r>
            <a:endParaRPr lang="en-US" dirty="0"/>
          </a:p>
          <a:p>
            <a:pPr lvl="1"/>
            <a:endParaRPr lang="en-US" dirty="0"/>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119</a:t>
            </a:fld>
            <a:endParaRPr lang="en-US" dirty="0"/>
          </a:p>
        </p:txBody>
      </p:sp>
    </p:spTree>
    <p:extLst>
      <p:ext uri="{BB962C8B-B14F-4D97-AF65-F5344CB8AC3E}">
        <p14:creationId xmlns:p14="http://schemas.microsoft.com/office/powerpoint/2010/main" val="314802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B84F-168B-C942-B567-33BDF689CA79}"/>
              </a:ext>
            </a:extLst>
          </p:cNvPr>
          <p:cNvSpPr>
            <a:spLocks noGrp="1"/>
          </p:cNvSpPr>
          <p:nvPr>
            <p:ph type="title"/>
          </p:nvPr>
        </p:nvSpPr>
        <p:spPr/>
        <p:txBody>
          <a:bodyPr/>
          <a:lstStyle/>
          <a:p>
            <a:r>
              <a:rPr lang="en-US" dirty="0"/>
              <a:t>First, some VPN truths</a:t>
            </a:r>
          </a:p>
        </p:txBody>
      </p:sp>
      <p:sp>
        <p:nvSpPr>
          <p:cNvPr id="3" name="Content Placeholder 2">
            <a:extLst>
              <a:ext uri="{FF2B5EF4-FFF2-40B4-BE49-F238E27FC236}">
                <a16:creationId xmlns:a16="http://schemas.microsoft.com/office/drawing/2014/main" id="{4EB44D6C-0304-4640-8A19-44B3C511DDDD}"/>
              </a:ext>
            </a:extLst>
          </p:cNvPr>
          <p:cNvSpPr>
            <a:spLocks noGrp="1"/>
          </p:cNvSpPr>
          <p:nvPr>
            <p:ph idx="1"/>
          </p:nvPr>
        </p:nvSpPr>
        <p:spPr>
          <a:xfrm>
            <a:off x="1257300" y="2193130"/>
            <a:ext cx="15773400" cy="8093870"/>
          </a:xfrm>
        </p:spPr>
        <p:txBody>
          <a:bodyPr>
            <a:normAutofit/>
          </a:bodyPr>
          <a:lstStyle/>
          <a:p>
            <a:r>
              <a:rPr lang="en-US" dirty="0"/>
              <a:t>In 2024, VPNs are old technologies!</a:t>
            </a:r>
          </a:p>
          <a:p>
            <a:r>
              <a:rPr lang="en-US" dirty="0"/>
              <a:t>They were invented when things were different</a:t>
            </a:r>
          </a:p>
          <a:p>
            <a:pPr lvl="1"/>
            <a:r>
              <a:rPr lang="en-US" dirty="0"/>
              <a:t>Apps were in banks</a:t>
            </a:r>
          </a:p>
          <a:p>
            <a:pPr lvl="1"/>
            <a:r>
              <a:rPr lang="en-US" dirty="0"/>
              <a:t>People mostly worked from offices</a:t>
            </a:r>
          </a:p>
          <a:p>
            <a:pPr lvl="1"/>
            <a:r>
              <a:rPr lang="en-US" dirty="0"/>
              <a:t>Data mostly stayed in one place</a:t>
            </a:r>
          </a:p>
          <a:p>
            <a:pPr lvl="1"/>
            <a:r>
              <a:rPr lang="en-US" dirty="0"/>
              <a:t>Mobility was less expected</a:t>
            </a:r>
          </a:p>
          <a:p>
            <a:r>
              <a:rPr lang="en-US" dirty="0"/>
              <a:t>So new architectures are replacing VPNs</a:t>
            </a:r>
          </a:p>
          <a:p>
            <a:pPr lvl="1"/>
            <a:r>
              <a:rPr lang="en-US" dirty="0"/>
              <a:t>You’ll be learning about ZTNA, SD-WANs, SASE, and more ways the modern world of banking is addressing security, but…</a:t>
            </a:r>
          </a:p>
          <a:p>
            <a:r>
              <a:rPr lang="en-US" dirty="0"/>
              <a:t>Smaller banks in particular take time to change</a:t>
            </a:r>
          </a:p>
          <a:p>
            <a:r>
              <a:rPr lang="en-US" dirty="0"/>
              <a:t>VPNs will be around for a long time in many contexts</a:t>
            </a:r>
          </a:p>
          <a:p>
            <a:r>
              <a:rPr lang="en-US" dirty="0"/>
              <a:t>Go ahead – Google “Death of the VPN”</a:t>
            </a:r>
          </a:p>
        </p:txBody>
      </p:sp>
      <p:pic>
        <p:nvPicPr>
          <p:cNvPr id="1026" name="Picture 2">
            <a:extLst>
              <a:ext uri="{FF2B5EF4-FFF2-40B4-BE49-F238E27FC236}">
                <a16:creationId xmlns:a16="http://schemas.microsoft.com/office/drawing/2014/main" id="{075941AE-1E44-BB44-9DE4-2DF3498D37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14438" y="1126671"/>
            <a:ext cx="3554539" cy="43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341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111-0F16-4DBE-B380-839627D206AD}"/>
              </a:ext>
            </a:extLst>
          </p:cNvPr>
          <p:cNvSpPr>
            <a:spLocks noGrp="1"/>
          </p:cNvSpPr>
          <p:nvPr>
            <p:ph type="title"/>
          </p:nvPr>
        </p:nvSpPr>
        <p:spPr/>
        <p:txBody>
          <a:bodyPr/>
          <a:lstStyle/>
          <a:p>
            <a:r>
              <a:rPr lang="en-US" altLang="zh-CN" dirty="0"/>
              <a:t>Protecting Banks and their Customers</a:t>
            </a:r>
          </a:p>
        </p:txBody>
      </p:sp>
      <p:sp>
        <p:nvSpPr>
          <p:cNvPr id="3" name="Text Placeholder 2">
            <a:extLst>
              <a:ext uri="{FF2B5EF4-FFF2-40B4-BE49-F238E27FC236}">
                <a16:creationId xmlns:a16="http://schemas.microsoft.com/office/drawing/2014/main" id="{58FD8873-2AB7-4B3D-B3A0-789F54AB4B76}"/>
              </a:ext>
            </a:extLst>
          </p:cNvPr>
          <p:cNvSpPr>
            <a:spLocks noGrp="1"/>
          </p:cNvSpPr>
          <p:nvPr>
            <p:ph idx="1"/>
          </p:nvPr>
        </p:nvSpPr>
        <p:spPr/>
        <p:txBody>
          <a:bodyPr/>
          <a:lstStyle/>
          <a:p>
            <a:pPr lvl="0"/>
            <a:r>
              <a:rPr lang="en-US" altLang="zh-CN" dirty="0"/>
              <a:t>Security at multiple layers</a:t>
            </a:r>
          </a:p>
          <a:p>
            <a:pPr lvl="1"/>
            <a:r>
              <a:rPr lang="en-US" altLang="zh-CN" dirty="0"/>
              <a:t>Application</a:t>
            </a:r>
          </a:p>
          <a:p>
            <a:pPr lvl="1"/>
            <a:r>
              <a:rPr lang="en-US" altLang="zh-CN" dirty="0"/>
              <a:t>Network</a:t>
            </a:r>
          </a:p>
          <a:p>
            <a:pPr lvl="1"/>
            <a:r>
              <a:rPr lang="en-US" altLang="zh-CN" dirty="0"/>
              <a:t>Cloud</a:t>
            </a:r>
          </a:p>
          <a:p>
            <a:pPr lvl="1"/>
            <a:r>
              <a:rPr lang="en-US" altLang="zh-CN" dirty="0"/>
              <a:t>Infrastructure</a:t>
            </a:r>
          </a:p>
          <a:p>
            <a:pPr lvl="0"/>
            <a:r>
              <a:rPr lang="en-US" altLang="zh-CN" dirty="0"/>
              <a:t>Threat Intelligence</a:t>
            </a:r>
          </a:p>
          <a:p>
            <a:pPr lvl="0"/>
            <a:r>
              <a:rPr lang="en-US" altLang="zh-CN" dirty="0"/>
              <a:t>Logs</a:t>
            </a:r>
          </a:p>
          <a:p>
            <a:pPr lvl="0"/>
            <a:r>
              <a:rPr lang="en-US" altLang="zh-CN" dirty="0"/>
              <a:t>Audits</a:t>
            </a:r>
          </a:p>
        </p:txBody>
      </p:sp>
      <p:sp>
        <p:nvSpPr>
          <p:cNvPr id="4" name="Slide Number Placeholder 3">
            <a:extLst>
              <a:ext uri="{FF2B5EF4-FFF2-40B4-BE49-F238E27FC236}">
                <a16:creationId xmlns:a16="http://schemas.microsoft.com/office/drawing/2014/main" id="{E7C30DF4-E2FD-4E3D-B0D5-EC113D7712A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120</a:t>
            </a:fld>
            <a:endParaRPr lang="en-US" sz="1350" dirty="0"/>
          </a:p>
        </p:txBody>
      </p:sp>
      <p:pic>
        <p:nvPicPr>
          <p:cNvPr id="6" name="Picture 5" descr="A picture containing sitting, laying, food, bed&#10;&#10;Description automatically generated">
            <a:extLst>
              <a:ext uri="{FF2B5EF4-FFF2-40B4-BE49-F238E27FC236}">
                <a16:creationId xmlns:a16="http://schemas.microsoft.com/office/drawing/2014/main" id="{1CBEE382-DBCB-4689-9C87-D9D0E0C42F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15300" y="2971800"/>
            <a:ext cx="8395230" cy="5600700"/>
          </a:xfrm>
          <a:prstGeom prst="rect">
            <a:avLst/>
          </a:prstGeom>
        </p:spPr>
      </p:pic>
    </p:spTree>
    <p:extLst>
      <p:ext uri="{BB962C8B-B14F-4D97-AF65-F5344CB8AC3E}">
        <p14:creationId xmlns:p14="http://schemas.microsoft.com/office/powerpoint/2010/main" val="31263418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1FAD-91AA-492B-8999-1D3923C2F102}"/>
              </a:ext>
            </a:extLst>
          </p:cNvPr>
          <p:cNvSpPr>
            <a:spLocks noGrp="1"/>
          </p:cNvSpPr>
          <p:nvPr>
            <p:ph type="title"/>
          </p:nvPr>
        </p:nvSpPr>
        <p:spPr/>
        <p:txBody>
          <a:bodyPr/>
          <a:lstStyle/>
          <a:p>
            <a:r>
              <a:rPr lang="en-US" altLang="zh-CN" dirty="0"/>
              <a:t>Fintech is changing the picture</a:t>
            </a:r>
          </a:p>
        </p:txBody>
      </p:sp>
      <p:sp>
        <p:nvSpPr>
          <p:cNvPr id="3" name="Text Placeholder 2">
            <a:extLst>
              <a:ext uri="{FF2B5EF4-FFF2-40B4-BE49-F238E27FC236}">
                <a16:creationId xmlns:a16="http://schemas.microsoft.com/office/drawing/2014/main" id="{3B89A41D-C4C9-44BA-8F3E-08374C4A4D80}"/>
              </a:ext>
            </a:extLst>
          </p:cNvPr>
          <p:cNvSpPr>
            <a:spLocks noGrp="1"/>
          </p:cNvSpPr>
          <p:nvPr>
            <p:ph idx="1"/>
          </p:nvPr>
        </p:nvSpPr>
        <p:spPr/>
        <p:txBody>
          <a:bodyPr/>
          <a:lstStyle/>
          <a:p>
            <a:pPr lvl="0"/>
            <a:r>
              <a:rPr lang="en-US" altLang="zh-CN" dirty="0"/>
              <a:t>New Roles, New Threats</a:t>
            </a:r>
          </a:p>
          <a:p>
            <a:pPr lvl="0"/>
            <a:r>
              <a:rPr lang="en-US" altLang="zh-CN" dirty="0"/>
              <a:t>As core banking shifts, the threats do too</a:t>
            </a:r>
          </a:p>
          <a:p>
            <a:pPr lvl="0"/>
            <a:r>
              <a:rPr lang="en-US" altLang="zh-CN" dirty="0"/>
              <a:t>Newer, less “core” functions probably more at risk</a:t>
            </a:r>
          </a:p>
          <a:p>
            <a:pPr lvl="0"/>
            <a:endParaRPr lang="en-US" altLang="zh-CN" dirty="0"/>
          </a:p>
        </p:txBody>
      </p:sp>
      <p:sp>
        <p:nvSpPr>
          <p:cNvPr id="4" name="Slide Number Placeholder 3">
            <a:extLst>
              <a:ext uri="{FF2B5EF4-FFF2-40B4-BE49-F238E27FC236}">
                <a16:creationId xmlns:a16="http://schemas.microsoft.com/office/drawing/2014/main" id="{D81B822A-783C-4721-A173-91533D98963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121</a:t>
            </a:fld>
            <a:endParaRPr lang="en-US" sz="1350" dirty="0"/>
          </a:p>
        </p:txBody>
      </p:sp>
      <p:pic>
        <p:nvPicPr>
          <p:cNvPr id="6" name="Picture 5" descr="A person using a computer sitting on top of a table&#10;&#10;Description automatically generated">
            <a:extLst>
              <a:ext uri="{FF2B5EF4-FFF2-40B4-BE49-F238E27FC236}">
                <a16:creationId xmlns:a16="http://schemas.microsoft.com/office/drawing/2014/main" id="{FB502806-4A0F-478F-983F-524506A82C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44278" y="4563109"/>
            <a:ext cx="7894563" cy="5266691"/>
          </a:xfrm>
          <a:prstGeom prst="rect">
            <a:avLst/>
          </a:prstGeom>
        </p:spPr>
      </p:pic>
    </p:spTree>
    <p:extLst>
      <p:ext uri="{BB962C8B-B14F-4D97-AF65-F5344CB8AC3E}">
        <p14:creationId xmlns:p14="http://schemas.microsoft.com/office/powerpoint/2010/main" val="359688208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B6-E642-5141-AFC9-946AE0CF927F}"/>
              </a:ext>
            </a:extLst>
          </p:cNvPr>
          <p:cNvSpPr>
            <a:spLocks noGrp="1"/>
          </p:cNvSpPr>
          <p:nvPr>
            <p:ph type="title"/>
          </p:nvPr>
        </p:nvSpPr>
        <p:spPr/>
        <p:txBody>
          <a:bodyPr/>
          <a:lstStyle/>
          <a:p>
            <a:r>
              <a:rPr lang="en-US" dirty="0"/>
              <a:t>The End of VPNs?	</a:t>
            </a:r>
          </a:p>
        </p:txBody>
      </p:sp>
      <p:sp>
        <p:nvSpPr>
          <p:cNvPr id="3" name="Text Placeholder 2">
            <a:extLst>
              <a:ext uri="{FF2B5EF4-FFF2-40B4-BE49-F238E27FC236}">
                <a16:creationId xmlns:a16="http://schemas.microsoft.com/office/drawing/2014/main" id="{8E4EF2CA-59CB-D84E-9EF2-27A46A6E6FFC}"/>
              </a:ext>
            </a:extLst>
          </p:cNvPr>
          <p:cNvSpPr>
            <a:spLocks noGrp="1"/>
          </p:cNvSpPr>
          <p:nvPr>
            <p:ph idx="1"/>
          </p:nvPr>
        </p:nvSpPr>
        <p:spPr/>
        <p:txBody>
          <a:bodyPr>
            <a:normAutofit fontScale="85000" lnSpcReduction="10000"/>
          </a:bodyPr>
          <a:lstStyle/>
          <a:p>
            <a:r>
              <a:rPr lang="en-US" dirty="0"/>
              <a:t>Critical Flaws of the Traditional VPN Model:</a:t>
            </a:r>
          </a:p>
          <a:p>
            <a:pPr lvl="1"/>
            <a:r>
              <a:rPr lang="en-US" dirty="0"/>
              <a:t>VPNs often grant access to everything. </a:t>
            </a:r>
          </a:p>
          <a:p>
            <a:pPr lvl="2"/>
            <a:r>
              <a:rPr lang="en-US" dirty="0"/>
              <a:t>Once authorized, users typically have complete access to the authenticated network.</a:t>
            </a:r>
          </a:p>
          <a:p>
            <a:pPr lvl="1"/>
            <a:r>
              <a:rPr lang="en-US" dirty="0"/>
              <a:t>VPNs are too simplistic. </a:t>
            </a:r>
          </a:p>
          <a:p>
            <a:pPr lvl="2"/>
            <a:r>
              <a:rPr lang="en-US" dirty="0"/>
              <a:t>In a world where the physical perimeter is no longer relevant, they are unable to keep up.</a:t>
            </a:r>
          </a:p>
          <a:p>
            <a:pPr lvl="1"/>
            <a:r>
              <a:rPr lang="en-US" dirty="0"/>
              <a:t>VPNs provide static, perimeter-based security. </a:t>
            </a:r>
          </a:p>
          <a:p>
            <a:pPr lvl="2"/>
            <a:r>
              <a:rPr lang="en-US" dirty="0"/>
              <a:t>This is ineffective when user context and security threats are ever-changing.</a:t>
            </a:r>
          </a:p>
          <a:p>
            <a:pPr lvl="1"/>
            <a:r>
              <a:rPr lang="en-US" dirty="0"/>
              <a:t>VPNs are a siloed solution. </a:t>
            </a:r>
          </a:p>
          <a:p>
            <a:pPr lvl="2"/>
            <a:r>
              <a:rPr lang="en-US" dirty="0"/>
              <a:t>Ultimately, VPNs are only useful for remote access by remote users. They don’t help organizations secure on-premise users or on-premise networks.</a:t>
            </a:r>
          </a:p>
          <a:p>
            <a:r>
              <a:rPr lang="en-US" dirty="0"/>
              <a:t>Gartner’s Continuous Adaptive Risk and Trust Assessment (CARTA) solution might help.</a:t>
            </a:r>
          </a:p>
          <a:p>
            <a:pPr lvl="1"/>
            <a:r>
              <a:rPr lang="en-US" dirty="0"/>
              <a:t>Forrester and many vendors have similar ideas.</a:t>
            </a:r>
          </a:p>
          <a:p>
            <a:pPr lvl="1"/>
            <a:r>
              <a:rPr lang="en-US" dirty="0"/>
              <a:t>It’s difficult to dislodge ubiquitous and useful solutions like VPNs.</a:t>
            </a:r>
          </a:p>
          <a:p>
            <a:pPr lvl="1"/>
            <a:r>
              <a:rPr lang="en-US" dirty="0"/>
              <a:t>A post-VPN world is probably far off.</a:t>
            </a:r>
          </a:p>
        </p:txBody>
      </p:sp>
      <p:sp>
        <p:nvSpPr>
          <p:cNvPr id="4" name="Slide Number Placeholder 3">
            <a:extLst>
              <a:ext uri="{FF2B5EF4-FFF2-40B4-BE49-F238E27FC236}">
                <a16:creationId xmlns:a16="http://schemas.microsoft.com/office/drawing/2014/main" id="{BA4FF586-4675-B04C-9DC0-FE4F473E0B83}"/>
              </a:ext>
            </a:extLst>
          </p:cNvPr>
          <p:cNvSpPr>
            <a:spLocks noGrp="1"/>
          </p:cNvSpPr>
          <p:nvPr>
            <p:ph type="sldNum" sz="quarter" idx="12"/>
          </p:nvPr>
        </p:nvSpPr>
        <p:spPr/>
        <p:txBody>
          <a:bodyPr/>
          <a:lstStyle/>
          <a:p>
            <a:fld id="{F96D9D12-19B9-42AB-8AD7-5653C77A8DE1}" type="slidenum">
              <a:rPr lang="en-US" smtClean="0"/>
              <a:t>122</a:t>
            </a:fld>
            <a:endParaRPr lang="en-US" dirty="0"/>
          </a:p>
        </p:txBody>
      </p:sp>
    </p:spTree>
    <p:extLst>
      <p:ext uri="{BB962C8B-B14F-4D97-AF65-F5344CB8AC3E}">
        <p14:creationId xmlns:p14="http://schemas.microsoft.com/office/powerpoint/2010/main" val="17897818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lnSpcReduction="10000"/>
          </a:bodyPr>
          <a:lstStyle/>
          <a:p>
            <a:pPr lvl="0"/>
            <a:r>
              <a:rPr lang="en-US" altLang="zh-CN" dirty="0"/>
              <a:t>What kind of remote or VPN access do you allow? </a:t>
            </a:r>
          </a:p>
          <a:p>
            <a:pPr lvl="1"/>
            <a:r>
              <a:rPr lang="en-US" altLang="zh-CN" dirty="0"/>
              <a:t>What methods are used? </a:t>
            </a:r>
          </a:p>
          <a:p>
            <a:pPr lvl="1"/>
            <a:r>
              <a:rPr lang="en-US" altLang="zh-CN" dirty="0"/>
              <a:t>Who can use them, and for what?</a:t>
            </a:r>
          </a:p>
          <a:p>
            <a:r>
              <a:rPr lang="en-US" altLang="zh-CN" dirty="0"/>
              <a:t>Does the bank connect sites with a VPN?</a:t>
            </a:r>
          </a:p>
          <a:p>
            <a:pPr lvl="1"/>
            <a:r>
              <a:rPr lang="en-US" altLang="zh-CN" dirty="0"/>
              <a:t>Again, what kind and how implemented?</a:t>
            </a:r>
          </a:p>
          <a:p>
            <a:r>
              <a:rPr lang="en-US" altLang="zh-CN" dirty="0"/>
              <a:t>Do you have an Intrusion Detection System? </a:t>
            </a:r>
          </a:p>
          <a:p>
            <a:pPr lvl="1"/>
            <a:r>
              <a:rPr lang="en-US" altLang="zh-CN" dirty="0"/>
              <a:t>How is that implemented?</a:t>
            </a:r>
          </a:p>
          <a:p>
            <a:pPr lvl="1"/>
            <a:r>
              <a:rPr lang="en-US" altLang="zh-CN" dirty="0"/>
              <a:t>Is it capable of defending against RATs?</a:t>
            </a:r>
          </a:p>
          <a:p>
            <a:r>
              <a:rPr lang="en-US" altLang="zh-CN" dirty="0"/>
              <a:t>How does the bank use digital certificates?</a:t>
            </a:r>
          </a:p>
          <a:p>
            <a:r>
              <a:rPr lang="en-US" altLang="zh-CN" dirty="0"/>
              <a:t>Who designs, implements, runs, and maintains all this stuff?</a:t>
            </a:r>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123</a:t>
            </a:fld>
            <a:endParaRPr lang="en-US" sz="1350" dirty="0"/>
          </a:p>
        </p:txBody>
      </p:sp>
    </p:spTree>
    <p:extLst>
      <p:ext uri="{BB962C8B-B14F-4D97-AF65-F5344CB8AC3E}">
        <p14:creationId xmlns:p14="http://schemas.microsoft.com/office/powerpoint/2010/main" val="32762596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 - guidance</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a:bodyPr>
          <a:lstStyle/>
          <a:p>
            <a:pPr lvl="0"/>
            <a:r>
              <a:rPr lang="en-US" altLang="zh-CN" dirty="0"/>
              <a:t>Writing anything by committee is hard!</a:t>
            </a:r>
          </a:p>
          <a:p>
            <a:pPr lvl="0"/>
            <a:r>
              <a:rPr lang="en-US" altLang="zh-CN" dirty="0"/>
              <a:t>Probably best to start with an outline</a:t>
            </a:r>
          </a:p>
          <a:p>
            <a:pPr lvl="1"/>
            <a:r>
              <a:rPr lang="en-US" altLang="zh-CN" dirty="0"/>
              <a:t>What 3-5 topics do we want to ask about?</a:t>
            </a:r>
          </a:p>
          <a:p>
            <a:pPr lvl="1"/>
            <a:r>
              <a:rPr lang="en-US" altLang="zh-CN" dirty="0"/>
              <a:t>How deep will we go on each?</a:t>
            </a:r>
          </a:p>
          <a:p>
            <a:endParaRPr lang="en-US" altLang="zh-CN" dirty="0"/>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124</a:t>
            </a:fld>
            <a:endParaRPr lang="en-US" sz="1350" dirty="0"/>
          </a:p>
        </p:txBody>
      </p:sp>
    </p:spTree>
    <p:extLst>
      <p:ext uri="{BB962C8B-B14F-4D97-AF65-F5344CB8AC3E}">
        <p14:creationId xmlns:p14="http://schemas.microsoft.com/office/powerpoint/2010/main" val="4319328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VPN Design</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100539" cy="7069402"/>
          </a:xfrm>
        </p:spPr>
        <p:txBody>
          <a:bodyPr/>
          <a:lstStyle/>
          <a:p>
            <a:pPr lvl="0"/>
            <a:r>
              <a:rPr lang="en-US" altLang="zh-CN" dirty="0"/>
              <a:t>Underhill Community Bank wants to securely connect its three branches to each other over their 1GB internet connections. </a:t>
            </a:r>
          </a:p>
          <a:p>
            <a:pPr lvl="0"/>
            <a:r>
              <a:rPr lang="en-US" altLang="zh-CN" dirty="0"/>
              <a:t>They also want administrator access to the internal bank network for management purposes</a:t>
            </a:r>
          </a:p>
          <a:p>
            <a:pPr lvl="0"/>
            <a:r>
              <a:rPr lang="en-US" altLang="zh-CN" dirty="0"/>
              <a:t>Their core banking, website, and customer access are handled by cloud services and are not part of this solution.</a:t>
            </a:r>
          </a:p>
          <a:p>
            <a:pPr lvl="0"/>
            <a:r>
              <a:rPr lang="en-US" altLang="zh-CN" dirty="0"/>
              <a:t>What questions would you asking in devising a </a:t>
            </a:r>
            <a:br>
              <a:rPr lang="en-US" altLang="zh-CN" dirty="0"/>
            </a:br>
            <a:r>
              <a:rPr lang="en-US" altLang="zh-CN" dirty="0"/>
              <a:t>solution for UCB?</a:t>
            </a:r>
          </a:p>
          <a:p>
            <a:pPr lvl="0"/>
            <a:r>
              <a:rPr lang="en-US" altLang="zh-CN" dirty="0"/>
              <a:t>What do you recommend?</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125</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5F3E2D62-98AA-48E5-91D1-94F8D6405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41361" y="6933925"/>
            <a:ext cx="2895875" cy="2895875"/>
          </a:xfrm>
          <a:prstGeom prst="rect">
            <a:avLst/>
          </a:prstGeom>
        </p:spPr>
      </p:pic>
    </p:spTree>
    <p:extLst>
      <p:ext uri="{BB962C8B-B14F-4D97-AF65-F5344CB8AC3E}">
        <p14:creationId xmlns:p14="http://schemas.microsoft.com/office/powerpoint/2010/main" val="42304610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pPr lvl="0"/>
            <a:r>
              <a:rPr lang="en-US" altLang="zh-CN" dirty="0"/>
              <a:t>What effects do VPNs have on risk:</a:t>
            </a:r>
          </a:p>
          <a:p>
            <a:pPr lvl="1"/>
            <a:r>
              <a:rPr lang="en-US" altLang="zh-CN" dirty="0"/>
              <a:t>Identification.</a:t>
            </a:r>
          </a:p>
          <a:p>
            <a:pPr lvl="1"/>
            <a:r>
              <a:rPr lang="en-US" altLang="zh-CN" dirty="0"/>
              <a:t>Measurement.</a:t>
            </a:r>
          </a:p>
          <a:p>
            <a:pPr lvl="1"/>
            <a:r>
              <a:rPr lang="en-US" altLang="zh-CN" dirty="0"/>
              <a:t>Mitigation.</a:t>
            </a:r>
          </a:p>
          <a:p>
            <a:pPr lvl="1"/>
            <a:r>
              <a:rPr lang="en-US" altLang="zh-CN" dirty="0"/>
              <a:t>Monitoring.</a:t>
            </a:r>
          </a:p>
          <a:p>
            <a:pPr lvl="1"/>
            <a:r>
              <a:rPr lang="en-US" altLang="zh-CN" dirty="0"/>
              <a:t>Reporting.</a:t>
            </a:r>
          </a:p>
          <a:p>
            <a:pPr lvl="0"/>
            <a:r>
              <a:rPr lang="en-US" altLang="zh-CN" dirty="0"/>
              <a:t>How can one see VPNs in the context of bank network controls.</a:t>
            </a:r>
          </a:p>
          <a:p>
            <a:pPr lvl="0"/>
            <a:r>
              <a:rPr lang="en-US" altLang="zh-CN" dirty="0"/>
              <a:t>What applications exist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standards bodies in determining VPN solutions.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126</a:t>
            </a:fld>
            <a:endParaRPr lang="en-US" dirty="0"/>
          </a:p>
        </p:txBody>
      </p:sp>
      <p:pic>
        <p:nvPicPr>
          <p:cNvPr id="5" name="Picture 4">
            <a:extLst>
              <a:ext uri="{FF2B5EF4-FFF2-40B4-BE49-F238E27FC236}">
                <a16:creationId xmlns:a16="http://schemas.microsoft.com/office/drawing/2014/main" id="{6288BE88-35BA-5B48-BC94-0F397CD410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2887" y="1126671"/>
            <a:ext cx="3095625" cy="4953000"/>
          </a:xfrm>
          <a:prstGeom prst="rect">
            <a:avLst/>
          </a:prstGeom>
        </p:spPr>
      </p:pic>
    </p:spTree>
    <p:extLst>
      <p:ext uri="{BB962C8B-B14F-4D97-AF65-F5344CB8AC3E}">
        <p14:creationId xmlns:p14="http://schemas.microsoft.com/office/powerpoint/2010/main" val="40582152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0902-D97E-234F-9632-B6395E9B4746}"/>
              </a:ext>
            </a:extLst>
          </p:cNvPr>
          <p:cNvSpPr>
            <a:spLocks noGrp="1"/>
          </p:cNvSpPr>
          <p:nvPr>
            <p:ph type="title"/>
          </p:nvPr>
        </p:nvSpPr>
        <p:spPr/>
        <p:txBody>
          <a:bodyPr/>
          <a:lstStyle/>
          <a:p>
            <a:r>
              <a:rPr lang="en-US" dirty="0"/>
              <a:t>Let’s Wrap it Up!</a:t>
            </a:r>
          </a:p>
        </p:txBody>
      </p:sp>
      <p:sp>
        <p:nvSpPr>
          <p:cNvPr id="6" name="Subtitle 5">
            <a:extLst>
              <a:ext uri="{FF2B5EF4-FFF2-40B4-BE49-F238E27FC236}">
                <a16:creationId xmlns:a16="http://schemas.microsoft.com/office/drawing/2014/main" id="{A74C7BE0-8261-764D-A607-FE22552CFA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85244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B6128-4C7C-2C39-CFCD-D813619C33AD}"/>
              </a:ext>
            </a:extLst>
          </p:cNvPr>
          <p:cNvSpPr>
            <a:spLocks noGrp="1"/>
          </p:cNvSpPr>
          <p:nvPr>
            <p:ph type="title"/>
          </p:nvPr>
        </p:nvSpPr>
        <p:spPr/>
        <p:txBody>
          <a:bodyPr/>
          <a:lstStyle/>
          <a:p>
            <a:r>
              <a:rPr lang="en-US" dirty="0"/>
              <a:t>More VPN Resources</a:t>
            </a:r>
          </a:p>
        </p:txBody>
      </p:sp>
      <p:sp>
        <p:nvSpPr>
          <p:cNvPr id="6" name="Rectangle 1">
            <a:extLst>
              <a:ext uri="{FF2B5EF4-FFF2-40B4-BE49-F238E27FC236}">
                <a16:creationId xmlns:a16="http://schemas.microsoft.com/office/drawing/2014/main" id="{8DB2E682-566E-2533-04E5-05D933D45236}"/>
              </a:ext>
            </a:extLst>
          </p:cNvPr>
          <p:cNvSpPr>
            <a:spLocks noGrp="1" noChangeArrowheads="1"/>
          </p:cNvSpPr>
          <p:nvPr>
            <p:ph idx="1"/>
          </p:nvPr>
        </p:nvSpPr>
        <p:spPr bwMode="auto">
          <a:xfrm>
            <a:off x="1010653" y="2060147"/>
            <a:ext cx="16098252" cy="83099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effectLst/>
                <a:latin typeface="Aptos" panose="020B0004020202020204" pitchFamily="34" charset="0"/>
              </a:rPr>
              <a:t>Internal FDIC (discusses VPNs):</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sng" strike="noStrike" cap="none" normalizeH="0" baseline="0" dirty="0">
                <a:ln>
                  <a:noFill/>
                </a:ln>
                <a:effectLst/>
                <a:latin typeface="Aptos" panose="020B0004020202020204" pitchFamily="34" charset="0"/>
                <a:hlinkClick r:id="rId2">
                  <a:extLst>
                    <a:ext uri="{A12FA001-AC4F-418D-AE19-62706E023703}">
                      <ahyp:hlinkClr xmlns:ahyp="http://schemas.microsoft.com/office/drawing/2018/hyperlinkcolor" val="tx"/>
                    </a:ext>
                  </a:extLst>
                </a:hlinkClick>
              </a:rPr>
              <a:t>FDIC Directive 1300.04, Information Technology Acceptable Use</a:t>
            </a:r>
            <a:r>
              <a:rPr kumimoji="0" lang="en-US" altLang="en-US" sz="2800" b="0" i="0" u="none" strike="noStrike" cap="none" normalizeH="0" baseline="0" dirty="0">
                <a:ln>
                  <a:noFill/>
                </a:ln>
                <a:effectLst/>
                <a:latin typeface="Aptos" panose="020B00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none" strike="noStrike" cap="none" normalizeH="0" baseline="0" dirty="0">
                <a:ln>
                  <a:noFill/>
                </a:ln>
                <a:effectLst/>
                <a:latin typeface="Aptos" panose="020B0004020202020204" pitchFamily="34" charset="0"/>
              </a:rPr>
              <a:t>FDIC to the public (VPNs included):</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effectLst/>
                <a:latin typeface="Aptos" panose="020B0004020202020204" pitchFamily="34" charset="0"/>
              </a:rPr>
              <a:t>Oct 2025 - </a:t>
            </a:r>
            <a:r>
              <a:rPr kumimoji="0" lang="en-US" altLang="en-US" sz="2800" b="0" i="0" u="sng" strike="noStrike" cap="none" normalizeH="0" baseline="0" dirty="0">
                <a:ln>
                  <a:noFill/>
                </a:ln>
                <a:effectLst/>
                <a:latin typeface="Aptos" panose="020B0004020202020204" pitchFamily="34" charset="0"/>
                <a:hlinkClick r:id="rId3">
                  <a:extLst>
                    <a:ext uri="{A12FA001-AC4F-418D-AE19-62706E023703}">
                      <ahyp:hlinkClr xmlns:ahyp="http://schemas.microsoft.com/office/drawing/2018/hyperlinkcolor" val="tx"/>
                    </a:ext>
                  </a:extLst>
                </a:hlinkClick>
              </a:rPr>
              <a:t>Protect Your Finances and Identity Online | FDIC.gov</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sng" strike="noStrike" cap="none" normalizeH="0" baseline="0" dirty="0">
                <a:ln>
                  <a:noFill/>
                </a:ln>
                <a:effectLst/>
                <a:latin typeface="Aptos" panose="020B0004020202020204" pitchFamily="34" charset="0"/>
                <a:hlinkClick r:id="rId4">
                  <a:extLst>
                    <a:ext uri="{A12FA001-AC4F-418D-AE19-62706E023703}">
                      <ahyp:hlinkClr xmlns:ahyp="http://schemas.microsoft.com/office/drawing/2018/hyperlinkcolor" val="tx"/>
                    </a:ext>
                  </a:extLst>
                </a:hlinkClick>
              </a:rPr>
              <a:t>Cybersecurity Resources | FDIC.gov</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effectLst/>
                <a:latin typeface="Aptos" panose="020B0004020202020204" pitchFamily="34" charset="0"/>
              </a:rPr>
              <a:t>FIL 55-2021 </a:t>
            </a:r>
            <a:r>
              <a:rPr kumimoji="0" lang="en-US" altLang="en-US" sz="2800" b="0" i="0" u="sng" strike="noStrike" cap="none" normalizeH="0" baseline="0" dirty="0">
                <a:ln>
                  <a:noFill/>
                </a:ln>
                <a:effectLst/>
                <a:latin typeface="Aptos" panose="020B0004020202020204" pitchFamily="34" charset="0"/>
                <a:hlinkClick r:id="rId5">
                  <a:extLst>
                    <a:ext uri="{A12FA001-AC4F-418D-AE19-62706E023703}">
                      <ahyp:hlinkClr xmlns:ahyp="http://schemas.microsoft.com/office/drawing/2018/hyperlinkcolor" val="tx"/>
                    </a:ext>
                  </a:extLst>
                </a:hlinkClick>
              </a:rPr>
              <a:t>Authentication and Access to Financial Institution Services and Systems</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sng" strike="noStrike" cap="none" normalizeH="0" baseline="0" dirty="0">
                <a:ln>
                  <a:noFill/>
                </a:ln>
                <a:effectLst/>
                <a:latin typeface="Aptos" panose="020B0004020202020204" pitchFamily="34" charset="0"/>
                <a:hlinkClick r:id="rId6">
                  <a:extLst>
                    <a:ext uri="{A12FA001-AC4F-418D-AE19-62706E023703}">
                      <ahyp:hlinkClr xmlns:ahyp="http://schemas.microsoft.com/office/drawing/2018/hyperlinkcolor" val="tx"/>
                    </a:ext>
                  </a:extLst>
                </a:hlinkClick>
              </a:rPr>
              <a:t>Authentication in Internet Banking: A Lesson in Risk Management | FDIC.gov</a:t>
            </a:r>
            <a:endParaRPr kumimoji="0" lang="en-US" altLang="en-US" sz="2800" b="0" i="0" u="none" strike="noStrike" cap="none" normalizeH="0" baseline="0" dirty="0">
              <a:ln>
                <a:noFill/>
              </a:ln>
              <a:effectLst/>
              <a:latin typeface="Aptos" panose="020B00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effectLst/>
                <a:latin typeface="Aptos" panose="020B0004020202020204" pitchFamily="34" charset="0"/>
              </a:rPr>
              <a:t>FFIEC (VPNs mentioned throughout):</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sng" strike="noStrike" cap="none" normalizeH="0" baseline="0" dirty="0">
                <a:ln>
                  <a:noFill/>
                </a:ln>
                <a:effectLst/>
                <a:latin typeface="Aptos" panose="020B0004020202020204" pitchFamily="34" charset="0"/>
                <a:hlinkClick r:id="rId7">
                  <a:extLst>
                    <a:ext uri="{A12FA001-AC4F-418D-AE19-62706E023703}">
                      <ahyp:hlinkClr xmlns:ahyp="http://schemas.microsoft.com/office/drawing/2018/hyperlinkcolor" val="tx"/>
                    </a:ext>
                  </a:extLst>
                </a:hlinkClick>
              </a:rPr>
              <a:t>FFIEC IT Examination Handbook InfoBase - Home</a:t>
            </a:r>
            <a:endParaRPr kumimoji="0" lang="en-US" altLang="en-US" sz="2800" b="0" i="0" u="none" strike="noStrike" cap="none" normalizeH="0" baseline="0" dirty="0">
              <a:ln>
                <a:noFill/>
              </a:ln>
              <a:effectLst/>
              <a:latin typeface="Aptos" panose="020B0004020202020204" pitchFamily="34" charset="0"/>
            </a:endParaRPr>
          </a:p>
          <a:p>
            <a:pPr marL="1371600" marR="0" lvl="3"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effectLst/>
                <a:latin typeface="Aptos" panose="020B0004020202020204" pitchFamily="34" charset="0"/>
              </a:rPr>
              <a:t>Information Security booklet</a:t>
            </a:r>
          </a:p>
          <a:p>
            <a:pPr marL="1371600" marR="0" lvl="3"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none" strike="noStrike" cap="none" normalizeH="0" baseline="0" dirty="0">
                <a:ln>
                  <a:noFill/>
                </a:ln>
                <a:effectLst/>
                <a:latin typeface="Aptos" panose="020B0004020202020204" pitchFamily="34" charset="0"/>
              </a:rPr>
              <a:t>Architecture, Infrastructure, and Operations booklet</a:t>
            </a:r>
          </a:p>
          <a:p>
            <a:pPr marL="1371600" marR="0" lvl="3"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effectLst/>
                <a:latin typeface="Aptos" panose="020B0004020202020204" pitchFamily="34" charset="0"/>
              </a:rPr>
              <a:t>Retail Payments Systems booklet</a:t>
            </a:r>
          </a:p>
          <a:p>
            <a:pPr marL="1371600" marR="0" lvl="3"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none" strike="noStrike" cap="none" normalizeH="0" baseline="0" dirty="0">
                <a:ln>
                  <a:noFill/>
                </a:ln>
                <a:effectLst/>
                <a:latin typeface="Aptos" panose="020B0004020202020204" pitchFamily="34" charset="0"/>
              </a:rPr>
              <a:t>Outsourcing Technology Services booklet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none" strike="noStrike" cap="none" normalizeH="0" baseline="0" dirty="0">
                <a:ln>
                  <a:noFill/>
                </a:ln>
                <a:effectLst/>
                <a:latin typeface="Aptos" panose="020B0004020202020204" pitchFamily="34" charset="0"/>
              </a:rPr>
              <a:t>NIST:</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sng" strike="noStrike" cap="none" normalizeH="0" baseline="0" dirty="0">
                <a:ln>
                  <a:noFill/>
                </a:ln>
                <a:effectLst/>
                <a:latin typeface="Aptos" panose="020B0004020202020204" pitchFamily="34" charset="0"/>
                <a:hlinkClick r:id="rId8">
                  <a:extLst>
                    <a:ext uri="{A12FA001-AC4F-418D-AE19-62706E023703}">
                      <ahyp:hlinkClr xmlns:ahyp="http://schemas.microsoft.com/office/drawing/2018/hyperlinkcolor" val="tx"/>
                    </a:ext>
                  </a:extLst>
                </a:hlinkClick>
              </a:rPr>
              <a:t>VPN Definitions</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sng" strike="noStrike" cap="none" normalizeH="0" baseline="0" dirty="0">
                <a:ln>
                  <a:noFill/>
                </a:ln>
                <a:effectLst/>
                <a:latin typeface="Aptos" panose="020B0004020202020204" pitchFamily="34" charset="0"/>
                <a:hlinkClick r:id="rId9">
                  <a:extLst>
                    <a:ext uri="{A12FA001-AC4F-418D-AE19-62706E023703}">
                      <ahyp:hlinkClr xmlns:ahyp="http://schemas.microsoft.com/office/drawing/2018/hyperlinkcolor" val="tx"/>
                    </a:ext>
                  </a:extLst>
                </a:hlinkClick>
              </a:rPr>
              <a:t>NIST SP 800-63</a:t>
            </a:r>
            <a:r>
              <a:rPr kumimoji="0" lang="en-US" altLang="en-US" sz="2800" b="0" i="0" u="none" strike="noStrike" cap="none" normalizeH="0" baseline="0" dirty="0">
                <a:ln>
                  <a:noFill/>
                </a:ln>
                <a:effectLst/>
                <a:latin typeface="Aptos" panose="020B0004020202020204" pitchFamily="34" charset="0"/>
              </a:rPr>
              <a:t> - Digital Identity Guidelines</a:t>
            </a: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sng" strike="noStrike" cap="none" normalizeH="0" baseline="0" dirty="0">
                <a:ln>
                  <a:noFill/>
                </a:ln>
                <a:effectLst/>
                <a:latin typeface="Aptos" panose="020B0004020202020204" pitchFamily="34" charset="0"/>
                <a:hlinkClick r:id="rId10">
                  <a:extLst>
                    <a:ext uri="{A12FA001-AC4F-418D-AE19-62706E023703}">
                      <ahyp:hlinkClr xmlns:ahyp="http://schemas.microsoft.com/office/drawing/2018/hyperlinkcolor" val="tx"/>
                    </a:ext>
                  </a:extLst>
                </a:hlinkClick>
              </a:rPr>
              <a:t>NIST SP 800-46 Rev. 2</a:t>
            </a:r>
            <a:r>
              <a:rPr kumimoji="0" lang="en-US" altLang="en-US" sz="2800" b="0" i="0" u="none" strike="noStrike" cap="none" normalizeH="0" baseline="0" dirty="0">
                <a:ln>
                  <a:noFill/>
                </a:ln>
                <a:effectLst/>
                <a:latin typeface="Aptos" panose="020B0004020202020204" pitchFamily="34" charset="0"/>
              </a:rPr>
              <a:t> - Guide to Enterprise Telework, Remote Access, and Bring Your Own Device (BYOD) Security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7535161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dirty="0"/>
              <a:t>Who We Are</a:t>
            </a:r>
          </a:p>
        </p:txBody>
      </p:sp>
      <p:sp>
        <p:nvSpPr>
          <p:cNvPr id="3806211" name="Rectangle 3"/>
          <p:cNvSpPr>
            <a:spLocks noGrp="1" noChangeArrowheads="1"/>
          </p:cNvSpPr>
          <p:nvPr>
            <p:ph idx="1"/>
          </p:nvPr>
        </p:nvSpPr>
        <p:spPr/>
        <p:txBody>
          <a:bodyPr>
            <a:normAutofit lnSpcReduction="10000"/>
          </a:bodyPr>
          <a:lstStyle/>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r>
              <a:rPr lang="en-US" sz="3000" dirty="0"/>
              <a:t>Company Information</a:t>
            </a:r>
          </a:p>
          <a:p>
            <a:pPr marL="578645" lvl="1" indent="0">
              <a:buNone/>
            </a:pPr>
            <a:r>
              <a:rPr lang="en-US" sz="2550" dirty="0"/>
              <a:t>Hill Associates, Inc.</a:t>
            </a:r>
            <a:br>
              <a:rPr lang="en-US" sz="2550" dirty="0"/>
            </a:br>
            <a:r>
              <a:rPr lang="en-US" sz="2550" dirty="0"/>
              <a:t>PO Box 9</a:t>
            </a:r>
            <a:br>
              <a:rPr lang="en-US" sz="2550" dirty="0"/>
            </a:br>
            <a:r>
              <a:rPr lang="en-US" sz="2550" dirty="0"/>
              <a:t>Milton, VT 05468</a:t>
            </a:r>
          </a:p>
          <a:p>
            <a:pPr marL="578645" lvl="1" indent="0">
              <a:buNone/>
            </a:pPr>
            <a:r>
              <a:rPr lang="en-US" sz="2550" dirty="0"/>
              <a:t>+1.802.655.0940</a:t>
            </a:r>
          </a:p>
          <a:p>
            <a:pPr marL="578645" lvl="1" indent="0">
              <a:buNone/>
            </a:pPr>
            <a:r>
              <a:rPr lang="en-US" sz="2550" dirty="0">
                <a:hlinkClick r:id="rId4">
                  <a:extLst>
                    <a:ext uri="{A12FA001-AC4F-418D-AE19-62706E023703}">
                      <ahyp:hlinkClr xmlns:ahyp="http://schemas.microsoft.com/office/drawing/2018/hyperlinkcolor" val="tx"/>
                    </a:ext>
                  </a:extLst>
                </a:hlinkClick>
              </a:rPr>
              <a:t>info@hillvt.com</a:t>
            </a:r>
            <a:endParaRPr lang="en-US" sz="2550" dirty="0"/>
          </a:p>
          <a:p>
            <a:pPr marL="385763" indent="-385763"/>
            <a:endParaRPr lang="en-US" sz="3000"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129</a:t>
            </a:fld>
            <a:endParaRPr lang="en-US" dirty="0"/>
          </a:p>
        </p:txBody>
      </p:sp>
      <p:sp>
        <p:nvSpPr>
          <p:cNvPr id="3806214" name="Text Box 6"/>
          <p:cNvSpPr txBox="1">
            <a:spLocks noChangeArrowheads="1"/>
          </p:cNvSpPr>
          <p:nvPr/>
        </p:nvSpPr>
        <p:spPr bwMode="auto">
          <a:xfrm>
            <a:off x="2548732" y="2751217"/>
            <a:ext cx="12201525" cy="2925513"/>
          </a:xfrm>
          <a:prstGeom prst="rect">
            <a:avLst/>
          </a:prstGeom>
          <a:solidFill>
            <a:schemeClr val="accent1">
              <a:lumMod val="20000"/>
              <a:lumOff val="80000"/>
            </a:schemeClr>
          </a:solidFill>
          <a:ln w="9525">
            <a:solidFill>
              <a:schemeClr val="tx1"/>
            </a:solidFill>
            <a:miter lim="800000"/>
            <a:headEnd/>
            <a:tailEnd/>
          </a:ln>
          <a:effectLst/>
          <a:scene3d>
            <a:camera prst="orthographicFront"/>
            <a:lightRig rig="threePt" dir="t"/>
          </a:scene3d>
          <a:sp3d>
            <a:bevelT w="165100" prst="coolSlant"/>
          </a:sp3d>
        </p:spPr>
        <p:txBody>
          <a:bodyPr lIns="154014" tIns="77010" rIns="154014" bIns="7701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them. Though we specialize in information technology, we’ve strengthened companies and organizations in a wide range of industries for over 25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450426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660-4AF9-4550-83FB-2C8E88137948}"/>
              </a:ext>
            </a:extLst>
          </p:cNvPr>
          <p:cNvSpPr>
            <a:spLocks noGrp="1"/>
          </p:cNvSpPr>
          <p:nvPr>
            <p:ph type="title"/>
          </p:nvPr>
        </p:nvSpPr>
        <p:spPr/>
        <p:txBody>
          <a:bodyPr/>
          <a:lstStyle/>
          <a:p>
            <a:r>
              <a:rPr lang="en-US" altLang="zh-CN" dirty="0"/>
              <a:t>So Then, Why A Class on VPNs?</a:t>
            </a:r>
          </a:p>
        </p:txBody>
      </p:sp>
      <p:sp>
        <p:nvSpPr>
          <p:cNvPr id="3" name="Text Placeholder 2">
            <a:extLst>
              <a:ext uri="{FF2B5EF4-FFF2-40B4-BE49-F238E27FC236}">
                <a16:creationId xmlns:a16="http://schemas.microsoft.com/office/drawing/2014/main" id="{76E1D2C6-F935-4835-B915-5E4A468867E7}"/>
              </a:ext>
            </a:extLst>
          </p:cNvPr>
          <p:cNvSpPr>
            <a:spLocks noGrp="1"/>
          </p:cNvSpPr>
          <p:nvPr>
            <p:ph idx="1"/>
          </p:nvPr>
        </p:nvSpPr>
        <p:spPr>
          <a:xfrm>
            <a:off x="457203" y="2171700"/>
            <a:ext cx="12115798" cy="7658100"/>
          </a:xfrm>
        </p:spPr>
        <p:txBody>
          <a:bodyPr>
            <a:normAutofit fontScale="85000" lnSpcReduction="20000"/>
          </a:bodyPr>
          <a:lstStyle/>
          <a:p>
            <a:r>
              <a:rPr lang="en-US" altLang="zh-CN" dirty="0"/>
              <a:t>The world of banking and finance is changing rapidly</a:t>
            </a:r>
          </a:p>
          <a:p>
            <a:pPr lvl="1"/>
            <a:r>
              <a:rPr lang="en-US" altLang="zh-CN" dirty="0"/>
              <a:t>Core banking moving to the cloud</a:t>
            </a:r>
          </a:p>
          <a:p>
            <a:pPr lvl="1"/>
            <a:r>
              <a:rPr lang="en-US" altLang="zh-CN" dirty="0"/>
              <a:t>Payment systems to compete with e.g. Venmo</a:t>
            </a:r>
          </a:p>
          <a:p>
            <a:pPr lvl="1"/>
            <a:r>
              <a:rPr lang="en-US" altLang="zh-CN" dirty="0"/>
              <a:t>Growth of Fintech in general</a:t>
            </a:r>
          </a:p>
          <a:p>
            <a:pPr lvl="1"/>
            <a:r>
              <a:rPr lang="en-US" altLang="zh-CN" dirty="0"/>
              <a:t>What else in banking has changed in the last few years?</a:t>
            </a:r>
          </a:p>
          <a:p>
            <a:pPr lvl="0"/>
            <a:r>
              <a:rPr lang="en-US" altLang="zh-CN" dirty="0"/>
              <a:t>Banks tend to move deliberately, but must change with the times</a:t>
            </a:r>
          </a:p>
          <a:p>
            <a:pPr lvl="1"/>
            <a:r>
              <a:rPr lang="en-US" altLang="zh-CN" dirty="0"/>
              <a:t>Growth</a:t>
            </a:r>
          </a:p>
          <a:p>
            <a:pPr lvl="1"/>
            <a:r>
              <a:rPr lang="en-US" altLang="zh-CN" dirty="0"/>
              <a:t>Mergers and acquisitions</a:t>
            </a:r>
          </a:p>
          <a:p>
            <a:pPr lvl="1"/>
            <a:r>
              <a:rPr lang="en-US" altLang="zh-CN" dirty="0"/>
              <a:t>Consolidation</a:t>
            </a:r>
          </a:p>
          <a:p>
            <a:pPr lvl="1"/>
            <a:r>
              <a:rPr lang="en-US" altLang="zh-CN" dirty="0"/>
              <a:t>Simple competition</a:t>
            </a:r>
          </a:p>
          <a:p>
            <a:pPr lvl="0"/>
            <a:r>
              <a:rPr lang="en-US" altLang="zh-CN" dirty="0"/>
              <a:t>There are no easy answers, only middle ground and compromise </a:t>
            </a:r>
          </a:p>
          <a:p>
            <a:pPr lvl="0"/>
            <a:r>
              <a:rPr lang="en-US" altLang="zh-CN" dirty="0"/>
              <a:t>How might VPNs be used to address these issues?</a:t>
            </a:r>
          </a:p>
          <a:p>
            <a:pPr lvl="0"/>
            <a:r>
              <a:rPr lang="en-US" altLang="zh-CN" dirty="0"/>
              <a:t>This is what we’re going to examine this week</a:t>
            </a:r>
          </a:p>
        </p:txBody>
      </p:sp>
      <p:pic>
        <p:nvPicPr>
          <p:cNvPr id="6" name="Picture 5" descr="A close up of a logo&#10;&#10;Description automatically generated">
            <a:extLst>
              <a:ext uri="{FF2B5EF4-FFF2-40B4-BE49-F238E27FC236}">
                <a16:creationId xmlns:a16="http://schemas.microsoft.com/office/drawing/2014/main" id="{B5A90A95-5789-B642-A263-04DBBEC2F5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0043" y="4069830"/>
            <a:ext cx="4972050" cy="3122448"/>
          </a:xfrm>
          <a:prstGeom prst="rect">
            <a:avLst/>
          </a:prstGeom>
        </p:spPr>
      </p:pic>
      <p:sp>
        <p:nvSpPr>
          <p:cNvPr id="5" name="Slide Number Placeholder 3">
            <a:extLst>
              <a:ext uri="{FF2B5EF4-FFF2-40B4-BE49-F238E27FC236}">
                <a16:creationId xmlns:a16="http://schemas.microsoft.com/office/drawing/2014/main" id="{7A6C21E9-F26E-4E59-BA62-A52693599429}"/>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13</a:t>
            </a:fld>
            <a:endParaRPr lang="en-US" dirty="0"/>
          </a:p>
        </p:txBody>
      </p:sp>
      <p:pic>
        <p:nvPicPr>
          <p:cNvPr id="4" name="Picture 3">
            <a:extLst>
              <a:ext uri="{FF2B5EF4-FFF2-40B4-BE49-F238E27FC236}">
                <a16:creationId xmlns:a16="http://schemas.microsoft.com/office/drawing/2014/main" id="{FE0BB702-7577-41F5-B55E-A7FD858ED36A}"/>
              </a:ext>
            </a:extLst>
          </p:cNvPr>
          <p:cNvPicPr>
            <a:picLocks noChangeAspect="1"/>
          </p:cNvPicPr>
          <p:nvPr/>
        </p:nvPicPr>
        <p:blipFill>
          <a:blip r:embed="rId4"/>
          <a:stretch>
            <a:fillRect/>
          </a:stretch>
        </p:blipFill>
        <p:spPr>
          <a:xfrm>
            <a:off x="13004804" y="4048703"/>
            <a:ext cx="5090780" cy="3317415"/>
          </a:xfrm>
          <a:prstGeom prst="rect">
            <a:avLst/>
          </a:prstGeom>
        </p:spPr>
      </p:pic>
    </p:spTree>
    <p:extLst>
      <p:ext uri="{BB962C8B-B14F-4D97-AF65-F5344CB8AC3E}">
        <p14:creationId xmlns:p14="http://schemas.microsoft.com/office/powerpoint/2010/main" val="3560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8E3-0F4F-4A74-BCD2-1D2F63C0E0AF}"/>
              </a:ext>
            </a:extLst>
          </p:cNvPr>
          <p:cNvSpPr>
            <a:spLocks noGrp="1"/>
          </p:cNvSpPr>
          <p:nvPr>
            <p:ph type="title"/>
          </p:nvPr>
        </p:nvSpPr>
        <p:spPr>
          <a:xfrm>
            <a:off x="584438" y="204786"/>
            <a:ext cx="17011649" cy="1988345"/>
          </a:xfrm>
        </p:spPr>
        <p:txBody>
          <a:bodyPr/>
          <a:lstStyle/>
          <a:p>
            <a:r>
              <a:rPr lang="en-US" altLang="zh-CN" dirty="0"/>
              <a:t>The FDIC IG’s 3 Biggest Challenges are all in Tech</a:t>
            </a:r>
          </a:p>
        </p:txBody>
      </p:sp>
      <p:sp>
        <p:nvSpPr>
          <p:cNvPr id="12" name="Slide Number Placeholder 3">
            <a:extLst>
              <a:ext uri="{FF2B5EF4-FFF2-40B4-BE49-F238E27FC236}">
                <a16:creationId xmlns:a16="http://schemas.microsoft.com/office/drawing/2014/main" id="{8E69093A-968A-46CF-A0F6-556D6B22A067}"/>
              </a:ext>
            </a:extLst>
          </p:cNvPr>
          <p:cNvSpPr>
            <a:spLocks noGrp="1"/>
          </p:cNvSpPr>
          <p:nvPr>
            <p:ph type="sldNum" sz="quarter" idx="12"/>
          </p:nvPr>
        </p:nvSpPr>
        <p:spPr/>
        <p:txBody>
          <a:bodyPr/>
          <a:lstStyle/>
          <a:p>
            <a:fld id="{76E8DCF4-EBDD-4FE1-8465-FD383573D554}" type="slidenum">
              <a:rPr lang="en-US" smtClean="0"/>
              <a:pPr/>
              <a:t>14</a:t>
            </a:fld>
            <a:endParaRPr lang="en-US"/>
          </a:p>
        </p:txBody>
      </p:sp>
      <p:graphicFrame>
        <p:nvGraphicFramePr>
          <p:cNvPr id="4" name="Diagram 3">
            <a:extLst>
              <a:ext uri="{FF2B5EF4-FFF2-40B4-BE49-F238E27FC236}">
                <a16:creationId xmlns:a16="http://schemas.microsoft.com/office/drawing/2014/main" id="{9E58384C-3C51-4641-826A-79ABD48CEFBC}"/>
              </a:ext>
            </a:extLst>
          </p:cNvPr>
          <p:cNvGraphicFramePr/>
          <p:nvPr/>
        </p:nvGraphicFramePr>
        <p:xfrm>
          <a:off x="509154" y="1714500"/>
          <a:ext cx="17011650"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61D43D7C-B5E1-7445-8A2C-5DAEEEC2DCF1}"/>
              </a:ext>
            </a:extLst>
          </p:cNvPr>
          <p:cNvSpPr txBox="1">
            <a:spLocks/>
          </p:cNvSpPr>
          <p:nvPr/>
        </p:nvSpPr>
        <p:spPr bwMode="auto">
          <a:xfrm>
            <a:off x="466057" y="7120330"/>
            <a:ext cx="17011650" cy="27432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FDIC Inspector General has said these were the FDIC’s top three challenges</a:t>
            </a:r>
          </a:p>
          <a:p>
            <a:pPr>
              <a:lnSpc>
                <a:spcPct val="100000"/>
              </a:lnSpc>
            </a:pPr>
            <a:r>
              <a:rPr lang="en-US" altLang="zh-CN" sz="3300" kern="0" dirty="0"/>
              <a:t>Do you agree with his assessments?</a:t>
            </a:r>
          </a:p>
          <a:p>
            <a:pPr>
              <a:lnSpc>
                <a:spcPct val="100000"/>
              </a:lnSpc>
            </a:pPr>
            <a:r>
              <a:rPr lang="en-US" altLang="zh-CN" sz="3300" kern="0" dirty="0"/>
              <a:t>Are these FDIC concerns, bank concerns, both, or neither?</a:t>
            </a:r>
          </a:p>
          <a:p>
            <a:pPr>
              <a:lnSpc>
                <a:spcPct val="100000"/>
              </a:lnSpc>
            </a:pPr>
            <a:r>
              <a:rPr lang="en-US" altLang="zh-CN" sz="3300" kern="0" dirty="0"/>
              <a:t>Does privacy fit into these challenges? Where?</a:t>
            </a:r>
          </a:p>
          <a:p>
            <a:pPr>
              <a:lnSpc>
                <a:spcPct val="100000"/>
              </a:lnSpc>
            </a:pPr>
            <a:endParaRPr lang="en-US" altLang="zh-CN" sz="3300" kern="0" dirty="0"/>
          </a:p>
          <a:p>
            <a:pPr>
              <a:lnSpc>
                <a:spcPct val="100000"/>
              </a:lnSpc>
            </a:pPr>
            <a:endParaRPr lang="en-US" altLang="zh-CN" sz="3300" kern="0" dirty="0"/>
          </a:p>
        </p:txBody>
      </p:sp>
      <p:sp>
        <p:nvSpPr>
          <p:cNvPr id="6" name="TextBox 5">
            <a:extLst>
              <a:ext uri="{FF2B5EF4-FFF2-40B4-BE49-F238E27FC236}">
                <a16:creationId xmlns:a16="http://schemas.microsoft.com/office/drawing/2014/main" id="{9DFF321D-C5CF-7543-A073-81CADA720E6A}"/>
              </a:ext>
            </a:extLst>
          </p:cNvPr>
          <p:cNvSpPr txBox="1"/>
          <p:nvPr/>
        </p:nvSpPr>
        <p:spPr>
          <a:xfrm>
            <a:off x="1485899" y="5656556"/>
            <a:ext cx="4090441" cy="1015663"/>
          </a:xfrm>
          <a:prstGeom prst="rect">
            <a:avLst/>
          </a:prstGeom>
          <a:noFill/>
        </p:spPr>
        <p:txBody>
          <a:bodyPr wrap="square" rtlCol="0">
            <a:spAutoFit/>
          </a:bodyPr>
          <a:lstStyle/>
          <a:p>
            <a:r>
              <a:rPr lang="en-US" sz="3000" dirty="0">
                <a:latin typeface="+mj-lt"/>
              </a:rPr>
              <a:t>Get better at understanding new risks.</a:t>
            </a:r>
          </a:p>
        </p:txBody>
      </p:sp>
      <p:sp>
        <p:nvSpPr>
          <p:cNvPr id="7" name="TextBox 6">
            <a:extLst>
              <a:ext uri="{FF2B5EF4-FFF2-40B4-BE49-F238E27FC236}">
                <a16:creationId xmlns:a16="http://schemas.microsoft.com/office/drawing/2014/main" id="{62BFF525-B7CC-9F4F-92B5-BCF0F8452258}"/>
              </a:ext>
            </a:extLst>
          </p:cNvPr>
          <p:cNvSpPr txBox="1"/>
          <p:nvPr/>
        </p:nvSpPr>
        <p:spPr>
          <a:xfrm>
            <a:off x="6793395" y="5656556"/>
            <a:ext cx="3771900" cy="1015663"/>
          </a:xfrm>
          <a:prstGeom prst="rect">
            <a:avLst/>
          </a:prstGeom>
          <a:noFill/>
        </p:spPr>
        <p:txBody>
          <a:bodyPr wrap="square" rtlCol="0">
            <a:spAutoFit/>
          </a:bodyPr>
          <a:lstStyle/>
          <a:p>
            <a:r>
              <a:rPr lang="en-US" sz="3000">
                <a:latin typeface="+mj-lt"/>
              </a:rPr>
              <a:t>Keep pace with the industry.</a:t>
            </a:r>
          </a:p>
        </p:txBody>
      </p:sp>
      <p:sp>
        <p:nvSpPr>
          <p:cNvPr id="8" name="TextBox 7">
            <a:extLst>
              <a:ext uri="{FF2B5EF4-FFF2-40B4-BE49-F238E27FC236}">
                <a16:creationId xmlns:a16="http://schemas.microsoft.com/office/drawing/2014/main" id="{5A13DA7A-0872-8847-BDC8-F23B50A3315F}"/>
              </a:ext>
            </a:extLst>
          </p:cNvPr>
          <p:cNvSpPr txBox="1"/>
          <p:nvPr/>
        </p:nvSpPr>
        <p:spPr>
          <a:xfrm>
            <a:off x="12319553" y="5656556"/>
            <a:ext cx="3771900" cy="1015663"/>
          </a:xfrm>
          <a:prstGeom prst="rect">
            <a:avLst/>
          </a:prstGeom>
          <a:noFill/>
        </p:spPr>
        <p:txBody>
          <a:bodyPr wrap="square" rtlCol="0">
            <a:spAutoFit/>
          </a:bodyPr>
          <a:lstStyle/>
          <a:p>
            <a:r>
              <a:rPr lang="en-US" sz="3000">
                <a:latin typeface="+mj-lt"/>
              </a:rPr>
              <a:t>Improve our own IT security and processes.</a:t>
            </a:r>
          </a:p>
        </p:txBody>
      </p:sp>
    </p:spTree>
    <p:extLst>
      <p:ext uri="{BB962C8B-B14F-4D97-AF65-F5344CB8AC3E}">
        <p14:creationId xmlns:p14="http://schemas.microsoft.com/office/powerpoint/2010/main" val="257094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892-D3B9-CB4B-A0FF-A75086497350}"/>
              </a:ext>
            </a:extLst>
          </p:cNvPr>
          <p:cNvSpPr>
            <a:spLocks noGrp="1"/>
          </p:cNvSpPr>
          <p:nvPr>
            <p:ph type="title"/>
          </p:nvPr>
        </p:nvSpPr>
        <p:spPr/>
        <p:txBody>
          <a:bodyPr/>
          <a:lstStyle/>
          <a:p>
            <a:r>
              <a:rPr lang="en-US"/>
              <a:t>A Closer Look at Financial Privacy</a:t>
            </a:r>
          </a:p>
        </p:txBody>
      </p:sp>
      <p:sp>
        <p:nvSpPr>
          <p:cNvPr id="3" name="Text Placeholder 2">
            <a:extLst>
              <a:ext uri="{FF2B5EF4-FFF2-40B4-BE49-F238E27FC236}">
                <a16:creationId xmlns:a16="http://schemas.microsoft.com/office/drawing/2014/main" id="{ECBDE961-B7B8-3E47-8ED7-E154A072AA14}"/>
              </a:ext>
            </a:extLst>
          </p:cNvPr>
          <p:cNvSpPr>
            <a:spLocks noGrp="1"/>
          </p:cNvSpPr>
          <p:nvPr>
            <p:ph idx="1"/>
          </p:nvPr>
        </p:nvSpPr>
        <p:spPr>
          <a:xfrm>
            <a:off x="1257300" y="2193130"/>
            <a:ext cx="15773400" cy="7889083"/>
          </a:xfrm>
        </p:spPr>
        <p:txBody>
          <a:bodyPr>
            <a:normAutofit fontScale="85000" lnSpcReduction="20000"/>
          </a:bodyPr>
          <a:lstStyle/>
          <a:p>
            <a:r>
              <a:rPr lang="en-US" dirty="0"/>
              <a:t>There is much law and regulation around Financial Privacy:</a:t>
            </a:r>
          </a:p>
          <a:p>
            <a:pPr lvl="1"/>
            <a:r>
              <a:rPr lang="en-US" dirty="0"/>
              <a:t>Fair Credit Reporting Act (FCRA, 1970) and Fair and Accurate Credit Transactions Act (FACTA, 2003)</a:t>
            </a:r>
          </a:p>
          <a:p>
            <a:pPr lvl="1"/>
            <a:r>
              <a:rPr lang="en-US" dirty="0"/>
              <a:t>Right to Financial Privacy Act (RFPA, 1978)</a:t>
            </a:r>
          </a:p>
          <a:p>
            <a:pPr lvl="1"/>
            <a:r>
              <a:rPr lang="en-US" dirty="0"/>
              <a:t>Gramm-Leach-Bliley Act (GLBA, 1999)</a:t>
            </a:r>
          </a:p>
          <a:p>
            <a:r>
              <a:rPr lang="en-US" dirty="0"/>
              <a:t>These and many other acts and laws have provisions protecting privacy of financial information</a:t>
            </a:r>
          </a:p>
          <a:p>
            <a:r>
              <a:rPr lang="en-US" dirty="0"/>
              <a:t>They also have provisions allowing access in some circumstances</a:t>
            </a:r>
          </a:p>
          <a:p>
            <a:r>
              <a:rPr lang="en-US" dirty="0"/>
              <a:t>GLBA </a:t>
            </a:r>
            <a:r>
              <a:rPr lang="en-US" b="1" dirty="0"/>
              <a:t>in particular</a:t>
            </a:r>
            <a:r>
              <a:rPr lang="en-US" dirty="0"/>
              <a:t> calls out the need for banks to have:</a:t>
            </a:r>
          </a:p>
          <a:p>
            <a:pPr lvl="1"/>
            <a:r>
              <a:rPr lang="en-US" dirty="0"/>
              <a:t>Privacy policies that customers know about.</a:t>
            </a:r>
          </a:p>
          <a:p>
            <a:pPr lvl="1"/>
            <a:r>
              <a:rPr lang="en-US" dirty="0"/>
              <a:t>Exceptions called out for customers.</a:t>
            </a:r>
          </a:p>
          <a:p>
            <a:pPr lvl="1"/>
            <a:r>
              <a:rPr lang="en-US" dirty="0"/>
              <a:t>The ability for customers to opt-out of (some) exceptions.</a:t>
            </a:r>
          </a:p>
          <a:p>
            <a:r>
              <a:rPr lang="en-US" dirty="0"/>
              <a:t>These rules are important, but they don’t cover what 3</a:t>
            </a:r>
            <a:r>
              <a:rPr lang="en-US" baseline="30000" dirty="0"/>
              <a:t>rd</a:t>
            </a:r>
            <a:r>
              <a:rPr lang="en-US" dirty="0"/>
              <a:t> party bad actors might do!</a:t>
            </a:r>
          </a:p>
          <a:p>
            <a:pPr lvl="1"/>
            <a:r>
              <a:rPr lang="en-US" dirty="0"/>
              <a:t>It’s difficult to make regulations for the bad guys.</a:t>
            </a:r>
          </a:p>
          <a:p>
            <a:pPr lvl="1"/>
            <a:r>
              <a:rPr lang="en-US" dirty="0"/>
              <a:t>All you can do is</a:t>
            </a:r>
            <a:r>
              <a:rPr lang="en-US" b="1" dirty="0"/>
              <a:t> try </a:t>
            </a:r>
            <a:r>
              <a:rPr lang="en-US" dirty="0"/>
              <a:t>to keep them from ever getting your data.</a:t>
            </a:r>
          </a:p>
        </p:txBody>
      </p:sp>
      <p:sp>
        <p:nvSpPr>
          <p:cNvPr id="4" name="Slide Number Placeholder 3">
            <a:extLst>
              <a:ext uri="{FF2B5EF4-FFF2-40B4-BE49-F238E27FC236}">
                <a16:creationId xmlns:a16="http://schemas.microsoft.com/office/drawing/2014/main" id="{3747DCB5-083C-5845-ADE2-CC2B45E97D58}"/>
              </a:ext>
            </a:extLst>
          </p:cNvPr>
          <p:cNvSpPr>
            <a:spLocks noGrp="1"/>
          </p:cNvSpPr>
          <p:nvPr>
            <p:ph type="sldNum" sz="quarter" idx="12"/>
          </p:nvPr>
        </p:nvSpPr>
        <p:spPr/>
        <p:txBody>
          <a:bodyPr/>
          <a:lstStyle/>
          <a:p>
            <a:fld id="{F96D9D12-19B9-42AB-8AD7-5653C77A8DE1}" type="slidenum">
              <a:rPr lang="en-US" smtClean="0"/>
              <a:t>15</a:t>
            </a:fld>
            <a:endParaRPr lang="en-US"/>
          </a:p>
        </p:txBody>
      </p:sp>
    </p:spTree>
    <p:extLst>
      <p:ext uri="{BB962C8B-B14F-4D97-AF65-F5344CB8AC3E}">
        <p14:creationId xmlns:p14="http://schemas.microsoft.com/office/powerpoint/2010/main" val="2491413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48F-8CFE-49CA-917D-C2A676C06C31}"/>
              </a:ext>
            </a:extLst>
          </p:cNvPr>
          <p:cNvSpPr>
            <a:spLocks noGrp="1"/>
          </p:cNvSpPr>
          <p:nvPr>
            <p:ph type="title"/>
          </p:nvPr>
        </p:nvSpPr>
        <p:spPr/>
        <p:txBody>
          <a:bodyPr/>
          <a:lstStyle/>
          <a:p>
            <a:r>
              <a:rPr lang="en-US" altLang="zh-CN"/>
              <a:t>What Are We Hiding?</a:t>
            </a:r>
          </a:p>
        </p:txBody>
      </p:sp>
      <p:sp>
        <p:nvSpPr>
          <p:cNvPr id="3" name="Text Placeholder 2">
            <a:extLst>
              <a:ext uri="{FF2B5EF4-FFF2-40B4-BE49-F238E27FC236}">
                <a16:creationId xmlns:a16="http://schemas.microsoft.com/office/drawing/2014/main" id="{432D69B3-FD2E-4A2C-A8C6-222240DCF08B}"/>
              </a:ext>
            </a:extLst>
          </p:cNvPr>
          <p:cNvSpPr>
            <a:spLocks noGrp="1"/>
          </p:cNvSpPr>
          <p:nvPr>
            <p:ph idx="1"/>
          </p:nvPr>
        </p:nvSpPr>
        <p:spPr>
          <a:xfrm>
            <a:off x="1257299" y="2193131"/>
            <a:ext cx="14032667" cy="6967198"/>
          </a:xfrm>
        </p:spPr>
        <p:txBody>
          <a:bodyPr>
            <a:normAutofit fontScale="77500" lnSpcReduction="20000"/>
          </a:bodyPr>
          <a:lstStyle/>
          <a:p>
            <a:r>
              <a:rPr lang="en-US" altLang="zh-CN" dirty="0"/>
              <a:t>Definitions of privacy vary widely; it’s “a concept in disarray.”</a:t>
            </a:r>
          </a:p>
          <a:p>
            <a:pPr lvl="1"/>
            <a:r>
              <a:rPr lang="en-US" altLang="zh-CN" dirty="0"/>
              <a:t>Yet we all probably agree that banks require privacy to serve their customers.</a:t>
            </a:r>
          </a:p>
          <a:p>
            <a:r>
              <a:rPr lang="en-US" altLang="zh-CN" dirty="0"/>
              <a:t>What does Virtual Private Network mean to you? </a:t>
            </a:r>
          </a:p>
          <a:p>
            <a:pPr lvl="1"/>
            <a:r>
              <a:rPr lang="en-US" altLang="zh-CN" dirty="0"/>
              <a:t>Does the word “virtual” indicate that what follows is a lie?</a:t>
            </a:r>
          </a:p>
          <a:p>
            <a:pPr lvl="1"/>
            <a:r>
              <a:rPr lang="en-US" altLang="zh-CN" dirty="0"/>
              <a:t>But isn’t a mortgage “virtual home ownership” or a loan “virtual wealth”?</a:t>
            </a:r>
          </a:p>
          <a:p>
            <a:pPr lvl="1"/>
            <a:r>
              <a:rPr lang="en-US" altLang="zh-CN" dirty="0"/>
              <a:t>How private could </a:t>
            </a:r>
            <a:r>
              <a:rPr lang="en-US" altLang="zh-CN" i="1" dirty="0"/>
              <a:t>virtually private</a:t>
            </a:r>
            <a:r>
              <a:rPr lang="en-US" altLang="zh-CN" dirty="0"/>
              <a:t> be?</a:t>
            </a:r>
          </a:p>
          <a:p>
            <a:pPr lvl="0"/>
            <a:r>
              <a:rPr lang="en-US" altLang="zh-CN" dirty="0"/>
              <a:t>Why do banks need VPNs? </a:t>
            </a:r>
          </a:p>
          <a:p>
            <a:pPr lvl="1"/>
            <a:r>
              <a:rPr lang="en-US" altLang="zh-CN" dirty="0"/>
              <a:t>Why don’t they just have utterly, completely, perfectly private networks?</a:t>
            </a:r>
          </a:p>
          <a:p>
            <a:pPr lvl="1"/>
            <a:r>
              <a:rPr lang="en-US" altLang="zh-CN" dirty="0"/>
              <a:t>Banks didn’t have VPNs before about 2000. Why not?</a:t>
            </a:r>
          </a:p>
          <a:p>
            <a:pPr lvl="0"/>
            <a:r>
              <a:rPr lang="en-US" altLang="zh-CN" dirty="0"/>
              <a:t>Google “Best VPN” right now, what do you see?</a:t>
            </a:r>
          </a:p>
          <a:p>
            <a:pPr lvl="1"/>
            <a:r>
              <a:rPr lang="en-US" altLang="zh-CN" dirty="0"/>
              <a:t>There are a zillion VPN products in many different categories</a:t>
            </a:r>
          </a:p>
          <a:p>
            <a:pPr lvl="1"/>
            <a:r>
              <a:rPr lang="en-US" altLang="zh-CN" dirty="0"/>
              <a:t>This class is all about making sense of this situation</a:t>
            </a:r>
          </a:p>
          <a:p>
            <a:pPr lvl="0"/>
            <a:r>
              <a:rPr lang="en-US" altLang="zh-CN" dirty="0"/>
              <a:t>How can VPNs help address the IG’s challenges?</a:t>
            </a:r>
          </a:p>
        </p:txBody>
      </p:sp>
      <p:sp>
        <p:nvSpPr>
          <p:cNvPr id="9" name="Slide Number Placeholder 3">
            <a:extLst>
              <a:ext uri="{FF2B5EF4-FFF2-40B4-BE49-F238E27FC236}">
                <a16:creationId xmlns:a16="http://schemas.microsoft.com/office/drawing/2014/main" id="{22BB17C7-7865-44C7-A5E1-1B69730FD394}"/>
              </a:ext>
            </a:extLst>
          </p:cNvPr>
          <p:cNvSpPr>
            <a:spLocks noGrp="1"/>
          </p:cNvSpPr>
          <p:nvPr>
            <p:ph type="sldNum" sz="quarter" idx="12"/>
          </p:nvPr>
        </p:nvSpPr>
        <p:spPr/>
        <p:txBody>
          <a:bodyPr/>
          <a:lstStyle/>
          <a:p>
            <a:fld id="{F96D9D12-19B9-42AB-8AD7-5653C77A8DE1}" type="slidenum">
              <a:rPr lang="en-US" smtClean="0"/>
              <a:t>16</a:t>
            </a:fld>
            <a:endParaRPr lang="en-US"/>
          </a:p>
        </p:txBody>
      </p:sp>
      <p:pic>
        <p:nvPicPr>
          <p:cNvPr id="5" name="Picture 4" descr="A picture containing sitting, table, pair, cake&#10;&#10;Description automatically generated">
            <a:extLst>
              <a:ext uri="{FF2B5EF4-FFF2-40B4-BE49-F238E27FC236}">
                <a16:creationId xmlns:a16="http://schemas.microsoft.com/office/drawing/2014/main" id="{8E37E812-42D6-C644-993E-8B8DFE89A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22954" y="6607968"/>
            <a:ext cx="3423735" cy="2971802"/>
          </a:xfrm>
          <a:prstGeom prst="rect">
            <a:avLst/>
          </a:prstGeom>
        </p:spPr>
      </p:pic>
      <p:pic>
        <p:nvPicPr>
          <p:cNvPr id="3074" name="Picture 2">
            <a:extLst>
              <a:ext uri="{FF2B5EF4-FFF2-40B4-BE49-F238E27FC236}">
                <a16:creationId xmlns:a16="http://schemas.microsoft.com/office/drawing/2014/main" id="{20D207C7-5B96-4246-B0F9-ECFF06D6E8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16984">
            <a:off x="15371908" y="2686097"/>
            <a:ext cx="1971862" cy="2990757"/>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46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B66-2CFB-4D87-8C60-4A0E1148E5E0}"/>
              </a:ext>
            </a:extLst>
          </p:cNvPr>
          <p:cNvSpPr>
            <a:spLocks noGrp="1"/>
          </p:cNvSpPr>
          <p:nvPr>
            <p:ph type="title"/>
          </p:nvPr>
        </p:nvSpPr>
        <p:spPr/>
        <p:txBody>
          <a:bodyPr/>
          <a:lstStyle/>
          <a:p>
            <a:r>
              <a:rPr lang="en-US" altLang="zh-CN" dirty="0"/>
              <a:t>What do VPNs provide?</a:t>
            </a:r>
          </a:p>
        </p:txBody>
      </p:sp>
      <p:sp>
        <p:nvSpPr>
          <p:cNvPr id="3" name="Text Placeholder 2">
            <a:extLst>
              <a:ext uri="{FF2B5EF4-FFF2-40B4-BE49-F238E27FC236}">
                <a16:creationId xmlns:a16="http://schemas.microsoft.com/office/drawing/2014/main" id="{738FAC0F-FFED-4385-92C2-292A600C47F3}"/>
              </a:ext>
            </a:extLst>
          </p:cNvPr>
          <p:cNvSpPr>
            <a:spLocks noGrp="1"/>
          </p:cNvSpPr>
          <p:nvPr>
            <p:ph idx="1"/>
          </p:nvPr>
        </p:nvSpPr>
        <p:spPr/>
        <p:txBody>
          <a:bodyPr>
            <a:normAutofit fontScale="92500" lnSpcReduction="20000"/>
          </a:bodyPr>
          <a:lstStyle/>
          <a:p>
            <a:pPr lvl="0"/>
            <a:r>
              <a:rPr lang="en-US" altLang="zh-CN" dirty="0"/>
              <a:t>VPNs secure </a:t>
            </a:r>
            <a:r>
              <a:rPr lang="en-US" altLang="zh-CN" b="1" dirty="0"/>
              <a:t>information in transit </a:t>
            </a:r>
          </a:p>
          <a:p>
            <a:pPr lvl="0"/>
            <a:r>
              <a:rPr lang="en-US" altLang="zh-CN" dirty="0"/>
              <a:t>Information Security consists of three elements:</a:t>
            </a:r>
          </a:p>
          <a:p>
            <a:pPr lvl="1"/>
            <a:r>
              <a:rPr lang="en-US" altLang="zh-CN" b="1" dirty="0"/>
              <a:t>Confidentiality:</a:t>
            </a:r>
            <a:r>
              <a:rPr lang="en-US" altLang="zh-CN" dirty="0"/>
              <a:t> </a:t>
            </a:r>
            <a:r>
              <a:rPr lang="en-US" altLang="zh-CN" b="0" dirty="0"/>
              <a:t>Prevent unauthorized disclosure</a:t>
            </a:r>
          </a:p>
          <a:p>
            <a:pPr lvl="1"/>
            <a:r>
              <a:rPr lang="en-US" altLang="zh-CN" b="1" dirty="0"/>
              <a:t>Integrity:</a:t>
            </a:r>
            <a:r>
              <a:rPr lang="en-US" altLang="zh-CN" dirty="0"/>
              <a:t> </a:t>
            </a:r>
            <a:r>
              <a:rPr lang="en-US" altLang="zh-CN" b="0" dirty="0"/>
              <a:t>Maintain accuracy and completeness</a:t>
            </a:r>
          </a:p>
          <a:p>
            <a:pPr lvl="1"/>
            <a:r>
              <a:rPr lang="en-US" altLang="zh-CN" b="1" dirty="0"/>
              <a:t>Availability:</a:t>
            </a:r>
            <a:r>
              <a:rPr lang="en-US" altLang="zh-CN" b="0" dirty="0"/>
              <a:t> It’s available when you need it</a:t>
            </a:r>
          </a:p>
          <a:p>
            <a:r>
              <a:rPr lang="en-US" altLang="zh-CN" dirty="0"/>
              <a:t>Other services or capabilities of some VPNs</a:t>
            </a:r>
          </a:p>
          <a:p>
            <a:pPr lvl="1"/>
            <a:r>
              <a:rPr lang="en-US" altLang="zh-CN" b="0" dirty="0"/>
              <a:t>Authentication</a:t>
            </a:r>
          </a:p>
          <a:p>
            <a:pPr lvl="1"/>
            <a:r>
              <a:rPr lang="en-US" altLang="zh-CN" b="0" dirty="0"/>
              <a:t>Access control</a:t>
            </a:r>
          </a:p>
          <a:p>
            <a:pPr lvl="1"/>
            <a:r>
              <a:rPr lang="en-US" altLang="zh-CN" b="0" dirty="0"/>
              <a:t>Performance improvement</a:t>
            </a:r>
          </a:p>
          <a:p>
            <a:pPr lvl="1"/>
            <a:r>
              <a:rPr lang="en-US" altLang="zh-CN" b="0" dirty="0"/>
              <a:t>Non-repudiation</a:t>
            </a:r>
          </a:p>
          <a:p>
            <a:pPr lvl="1"/>
            <a:r>
              <a:rPr lang="en-US" altLang="zh-CN" b="0" dirty="0"/>
              <a:t>Visibility/Statistics/Data</a:t>
            </a:r>
          </a:p>
          <a:p>
            <a:pPr lvl="1"/>
            <a:r>
              <a:rPr lang="en-US" altLang="zh-CN" b="0" dirty="0"/>
              <a:t>Access/use Logs</a:t>
            </a:r>
          </a:p>
          <a:p>
            <a:r>
              <a:rPr lang="en-US" altLang="zh-CN" dirty="0"/>
              <a:t>What else might a VPN do for you?</a:t>
            </a:r>
          </a:p>
        </p:txBody>
      </p:sp>
      <p:sp>
        <p:nvSpPr>
          <p:cNvPr id="6" name="Slide Number Placeholder 3">
            <a:extLst>
              <a:ext uri="{FF2B5EF4-FFF2-40B4-BE49-F238E27FC236}">
                <a16:creationId xmlns:a16="http://schemas.microsoft.com/office/drawing/2014/main" id="{ED27E840-46AF-49E7-93D4-D85CF1BBDA30}"/>
              </a:ext>
            </a:extLst>
          </p:cNvPr>
          <p:cNvSpPr>
            <a:spLocks noGrp="1"/>
          </p:cNvSpPr>
          <p:nvPr>
            <p:ph type="sldNum" sz="quarter" idx="12"/>
          </p:nvPr>
        </p:nvSpPr>
        <p:spPr/>
        <p:txBody>
          <a:bodyPr/>
          <a:lstStyle/>
          <a:p>
            <a:fld id="{F96D9D12-19B9-42AB-8AD7-5653C77A8DE1}" type="slidenum">
              <a:rPr lang="en-US" smtClean="0"/>
              <a:t>17</a:t>
            </a:fld>
            <a:endParaRPr lang="en-US"/>
          </a:p>
        </p:txBody>
      </p:sp>
      <p:pic>
        <p:nvPicPr>
          <p:cNvPr id="5" name="Picture 4">
            <a:extLst>
              <a:ext uri="{FF2B5EF4-FFF2-40B4-BE49-F238E27FC236}">
                <a16:creationId xmlns:a16="http://schemas.microsoft.com/office/drawing/2014/main" id="{59A595A0-6F75-5A47-866D-8526AB8610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15809" y="4572000"/>
            <a:ext cx="2857500" cy="2857500"/>
          </a:xfrm>
          <a:prstGeom prst="rect">
            <a:avLst/>
          </a:prstGeom>
        </p:spPr>
      </p:pic>
      <p:pic>
        <p:nvPicPr>
          <p:cNvPr id="7" name="Picture 6">
            <a:extLst>
              <a:ext uri="{FF2B5EF4-FFF2-40B4-BE49-F238E27FC236}">
                <a16:creationId xmlns:a16="http://schemas.microsoft.com/office/drawing/2014/main" id="{2645D8B1-EF27-9A4D-B3FA-8117975563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063134" y="4463511"/>
            <a:ext cx="1790700" cy="2857500"/>
          </a:xfrm>
          <a:prstGeom prst="rect">
            <a:avLst/>
          </a:prstGeom>
        </p:spPr>
      </p:pic>
    </p:spTree>
    <p:extLst>
      <p:ext uri="{BB962C8B-B14F-4D97-AF65-F5344CB8AC3E}">
        <p14:creationId xmlns:p14="http://schemas.microsoft.com/office/powerpoint/2010/main" val="192700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8C5A-88D2-4056-A3DB-CE170970F623}"/>
              </a:ext>
            </a:extLst>
          </p:cNvPr>
          <p:cNvSpPr>
            <a:spLocks noGrp="1"/>
          </p:cNvSpPr>
          <p:nvPr>
            <p:ph type="title"/>
          </p:nvPr>
        </p:nvSpPr>
        <p:spPr/>
        <p:txBody>
          <a:bodyPr/>
          <a:lstStyle/>
          <a:p>
            <a:r>
              <a:rPr lang="en-US" altLang="zh-CN" dirty="0"/>
              <a:t>Notable VPN Failures and Weaknesses</a:t>
            </a:r>
          </a:p>
        </p:txBody>
      </p:sp>
      <p:sp>
        <p:nvSpPr>
          <p:cNvPr id="3" name="Text Placeholder 2">
            <a:extLst>
              <a:ext uri="{FF2B5EF4-FFF2-40B4-BE49-F238E27FC236}">
                <a16:creationId xmlns:a16="http://schemas.microsoft.com/office/drawing/2014/main" id="{9763CD18-FEB7-4854-97F6-983CE733167B}"/>
              </a:ext>
            </a:extLst>
          </p:cNvPr>
          <p:cNvSpPr>
            <a:spLocks noGrp="1"/>
          </p:cNvSpPr>
          <p:nvPr>
            <p:ph idx="1"/>
          </p:nvPr>
        </p:nvSpPr>
        <p:spPr>
          <a:xfrm>
            <a:off x="1257300" y="2193131"/>
            <a:ext cx="14722215" cy="4822266"/>
          </a:xfrm>
        </p:spPr>
        <p:txBody>
          <a:bodyPr>
            <a:normAutofit fontScale="92500" lnSpcReduction="20000"/>
          </a:bodyPr>
          <a:lstStyle/>
          <a:p>
            <a:pPr lvl="0"/>
            <a:r>
              <a:rPr lang="en-US" altLang="zh-CN" dirty="0"/>
              <a:t>People use VPNs for many different reasons</a:t>
            </a:r>
          </a:p>
          <a:p>
            <a:pPr lvl="1"/>
            <a:r>
              <a:rPr lang="en-US" altLang="zh-CN" dirty="0"/>
              <a:t>To access content they could not otherwise access.</a:t>
            </a:r>
          </a:p>
          <a:p>
            <a:pPr lvl="1"/>
            <a:r>
              <a:rPr lang="en-US" altLang="zh-CN" dirty="0"/>
              <a:t>To evade censorship.</a:t>
            </a:r>
          </a:p>
          <a:p>
            <a:pPr lvl="1"/>
            <a:r>
              <a:rPr lang="en-US" altLang="zh-CN" dirty="0"/>
              <a:t>To hide their physical and network location (here’s a little demo.)</a:t>
            </a:r>
          </a:p>
          <a:p>
            <a:pPr lvl="1"/>
            <a:r>
              <a:rPr lang="en-US" altLang="zh-CN" dirty="0"/>
              <a:t>What are the consequences of a failure?</a:t>
            </a:r>
          </a:p>
          <a:p>
            <a:pPr lvl="0"/>
            <a:r>
              <a:rPr lang="en-US" altLang="zh-CN" dirty="0"/>
              <a:t>Confusion: Internet VPN vs MPLS VPN vs SSL VPN vs …</a:t>
            </a:r>
          </a:p>
          <a:p>
            <a:pPr lvl="1"/>
            <a:r>
              <a:rPr lang="en-US" altLang="zh-CN" dirty="0"/>
              <a:t>Three entirely different solutions, and that’s just a start.</a:t>
            </a:r>
          </a:p>
          <a:p>
            <a:pPr lvl="1"/>
            <a:r>
              <a:rPr lang="en-US" altLang="zh-CN" dirty="0"/>
              <a:t>Do the banks you examine understand what their VPNs do?</a:t>
            </a:r>
          </a:p>
          <a:p>
            <a:r>
              <a:rPr lang="en-US" altLang="zh-CN" dirty="0"/>
              <a:t>Vulnerabilities</a:t>
            </a:r>
          </a:p>
        </p:txBody>
      </p:sp>
      <p:sp>
        <p:nvSpPr>
          <p:cNvPr id="10" name="Slide Number Placeholder 3">
            <a:extLst>
              <a:ext uri="{FF2B5EF4-FFF2-40B4-BE49-F238E27FC236}">
                <a16:creationId xmlns:a16="http://schemas.microsoft.com/office/drawing/2014/main" id="{ACB0C077-B9E7-43AF-B48D-B22B7C3D00CB}"/>
              </a:ext>
            </a:extLst>
          </p:cNvPr>
          <p:cNvSpPr>
            <a:spLocks noGrp="1"/>
          </p:cNvSpPr>
          <p:nvPr>
            <p:ph type="sldNum" sz="quarter" idx="12"/>
          </p:nvPr>
        </p:nvSpPr>
        <p:spPr/>
        <p:txBody>
          <a:bodyPr/>
          <a:lstStyle/>
          <a:p>
            <a:fld id="{F96D9D12-19B9-42AB-8AD7-5653C77A8DE1}" type="slidenum">
              <a:rPr lang="en-US" smtClean="0"/>
              <a:t>18</a:t>
            </a:fld>
            <a:endParaRPr lang="en-US"/>
          </a:p>
        </p:txBody>
      </p:sp>
      <p:pic>
        <p:nvPicPr>
          <p:cNvPr id="5" name="Picture 4" descr="A person in a white dress&#10;&#10;Description automatically generated">
            <a:extLst>
              <a:ext uri="{FF2B5EF4-FFF2-40B4-BE49-F238E27FC236}">
                <a16:creationId xmlns:a16="http://schemas.microsoft.com/office/drawing/2014/main" id="{4D5173E7-75C5-C645-8705-8A8F8B9B55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4372" y="1650819"/>
            <a:ext cx="2336007" cy="4152900"/>
          </a:xfrm>
          <a:prstGeom prst="rect">
            <a:avLst/>
          </a:prstGeom>
        </p:spPr>
      </p:pic>
      <p:sp>
        <p:nvSpPr>
          <p:cNvPr id="4" name="TextBox 3">
            <a:extLst>
              <a:ext uri="{FF2B5EF4-FFF2-40B4-BE49-F238E27FC236}">
                <a16:creationId xmlns:a16="http://schemas.microsoft.com/office/drawing/2014/main" id="{E08A48A6-19DB-7C4C-9DF4-1A782A39B2EE}"/>
              </a:ext>
            </a:extLst>
          </p:cNvPr>
          <p:cNvSpPr txBox="1"/>
          <p:nvPr/>
        </p:nvSpPr>
        <p:spPr>
          <a:xfrm>
            <a:off x="0" y="6929308"/>
            <a:ext cx="6934200" cy="2954655"/>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Powerful people and agencies</a:t>
            </a:r>
          </a:p>
          <a:p>
            <a:pPr marL="1200150" lvl="1" indent="-514350">
              <a:buFont typeface="Arial" panose="020B0604020202020204" pitchFamily="34" charset="0"/>
              <a:buChar char="•"/>
            </a:pPr>
            <a:r>
              <a:rPr lang="en-US" altLang="zh-CN" sz="3000" dirty="0"/>
              <a:t>Poor Key Handling</a:t>
            </a:r>
          </a:p>
          <a:p>
            <a:pPr marL="1200150" lvl="1" indent="-514350">
              <a:buFont typeface="Arial" panose="020B0604020202020204" pitchFamily="34" charset="0"/>
              <a:buChar char="•"/>
            </a:pPr>
            <a:r>
              <a:rPr lang="en-US" altLang="zh-CN" sz="3000" dirty="0"/>
              <a:t>Weak Encryption/Short Keys</a:t>
            </a:r>
          </a:p>
          <a:p>
            <a:pPr marL="1200150" lvl="1" indent="-514350">
              <a:buFont typeface="Arial" panose="020B0604020202020204" pitchFamily="34" charset="0"/>
              <a:buChar char="•"/>
            </a:pPr>
            <a:r>
              <a:rPr lang="en-US" altLang="zh-CN" sz="3000" dirty="0"/>
              <a:t>Authentication Bypass</a:t>
            </a:r>
          </a:p>
          <a:p>
            <a:pPr marL="1200150" lvl="1" indent="-514350">
              <a:buFont typeface="Arial" panose="020B0604020202020204" pitchFamily="34" charset="0"/>
              <a:buChar char="•"/>
            </a:pPr>
            <a:r>
              <a:rPr lang="en-US" altLang="zh-CN" sz="3000" dirty="0"/>
              <a:t>Old Protocols</a:t>
            </a:r>
          </a:p>
          <a:p>
            <a:pPr lvl="1" algn="l"/>
            <a:endParaRPr lang="en-US" altLang="zh-CN" sz="3600" dirty="0"/>
          </a:p>
        </p:txBody>
      </p:sp>
      <p:sp>
        <p:nvSpPr>
          <p:cNvPr id="8" name="TextBox 7">
            <a:extLst>
              <a:ext uri="{FF2B5EF4-FFF2-40B4-BE49-F238E27FC236}">
                <a16:creationId xmlns:a16="http://schemas.microsoft.com/office/drawing/2014/main" id="{14ADB2A8-7228-A04D-9539-93176A702D39}"/>
              </a:ext>
            </a:extLst>
          </p:cNvPr>
          <p:cNvSpPr txBox="1"/>
          <p:nvPr/>
        </p:nvSpPr>
        <p:spPr>
          <a:xfrm>
            <a:off x="5257800" y="6929308"/>
            <a:ext cx="6934200" cy="2400657"/>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VPN Malware</a:t>
            </a:r>
          </a:p>
          <a:p>
            <a:pPr marL="1200150" lvl="1" indent="-514350">
              <a:buFont typeface="Arial" panose="020B0604020202020204" pitchFamily="34" charset="0"/>
              <a:buChar char="•"/>
            </a:pPr>
            <a:r>
              <a:rPr lang="en-US" altLang="zh-CN" sz="3000" dirty="0"/>
              <a:t>Single-layer Auth, or other </a:t>
            </a:r>
            <a:br>
              <a:rPr lang="en-US" altLang="zh-CN" sz="3000" dirty="0"/>
            </a:br>
            <a:r>
              <a:rPr lang="en-US" altLang="zh-CN" sz="3000" dirty="0"/>
              <a:t>Security Theater</a:t>
            </a:r>
          </a:p>
          <a:p>
            <a:pPr marL="1200150" lvl="1" indent="-514350">
              <a:buFont typeface="Arial" panose="020B0604020202020204" pitchFamily="34" charset="0"/>
              <a:buChar char="•"/>
            </a:pPr>
            <a:r>
              <a:rPr lang="en-US" altLang="zh-CN" sz="3000" dirty="0"/>
              <a:t>Weaponized HTTPS</a:t>
            </a:r>
          </a:p>
          <a:p>
            <a:pPr marL="1200150" lvl="1" indent="-514350">
              <a:buFont typeface="Arial" panose="020B0604020202020204" pitchFamily="34" charset="0"/>
              <a:buChar char="•"/>
            </a:pPr>
            <a:r>
              <a:rPr lang="en-US" altLang="zh-CN" sz="3000" dirty="0"/>
              <a:t>Surely others!</a:t>
            </a:r>
          </a:p>
        </p:txBody>
      </p:sp>
      <p:pic>
        <p:nvPicPr>
          <p:cNvPr id="9" name="Picture 8">
            <a:extLst>
              <a:ext uri="{FF2B5EF4-FFF2-40B4-BE49-F238E27FC236}">
                <a16:creationId xmlns:a16="http://schemas.microsoft.com/office/drawing/2014/main" id="{1830E2CB-14E4-2E47-AABA-E22CF5C0BE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8395" y="7069782"/>
            <a:ext cx="5092304" cy="2410358"/>
          </a:xfrm>
          <a:prstGeom prst="rect">
            <a:avLst/>
          </a:prstGeom>
        </p:spPr>
      </p:pic>
    </p:spTree>
    <p:extLst>
      <p:ext uri="{BB962C8B-B14F-4D97-AF65-F5344CB8AC3E}">
        <p14:creationId xmlns:p14="http://schemas.microsoft.com/office/powerpoint/2010/main" val="443832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CF2F-9D98-1AD5-C4AA-A9EE4E62F7AE}"/>
              </a:ext>
            </a:extLst>
          </p:cNvPr>
          <p:cNvSpPr>
            <a:spLocks noGrp="1"/>
          </p:cNvSpPr>
          <p:nvPr>
            <p:ph type="title"/>
          </p:nvPr>
        </p:nvSpPr>
        <p:spPr/>
        <p:txBody>
          <a:bodyPr/>
          <a:lstStyle/>
          <a:p>
            <a:r>
              <a:rPr lang="en-US" dirty="0"/>
              <a:t>Most “VPN” solutions only protect one thing</a:t>
            </a:r>
          </a:p>
        </p:txBody>
      </p:sp>
      <p:sp>
        <p:nvSpPr>
          <p:cNvPr id="3" name="Content Placeholder 2">
            <a:extLst>
              <a:ext uri="{FF2B5EF4-FFF2-40B4-BE49-F238E27FC236}">
                <a16:creationId xmlns:a16="http://schemas.microsoft.com/office/drawing/2014/main" id="{EE746D60-3A01-DE4E-4C2D-56114CA34A20}"/>
              </a:ext>
            </a:extLst>
          </p:cNvPr>
          <p:cNvSpPr>
            <a:spLocks noGrp="1"/>
          </p:cNvSpPr>
          <p:nvPr>
            <p:ph idx="1"/>
          </p:nvPr>
        </p:nvSpPr>
        <p:spPr/>
        <p:txBody>
          <a:bodyPr>
            <a:normAutofit/>
          </a:bodyPr>
          <a:lstStyle/>
          <a:p>
            <a:r>
              <a:rPr lang="en-US" dirty="0"/>
              <a:t>Even when working well and correctly deployed:</a:t>
            </a:r>
          </a:p>
          <a:p>
            <a:r>
              <a:rPr lang="en-US" dirty="0"/>
              <a:t>The “VP” is great, but only the “N” is being secured!</a:t>
            </a:r>
          </a:p>
          <a:p>
            <a:pPr lvl="1"/>
            <a:r>
              <a:rPr lang="en-US" dirty="0"/>
              <a:t>Some VPN products include other privacy components</a:t>
            </a:r>
          </a:p>
          <a:p>
            <a:pPr lvl="1"/>
            <a:r>
              <a:rPr lang="en-US" dirty="0"/>
              <a:t>But unless otherwise stated, VPN encryption and authentication are:</a:t>
            </a:r>
          </a:p>
          <a:p>
            <a:pPr lvl="2"/>
            <a:r>
              <a:rPr lang="en-US" dirty="0"/>
              <a:t>Used “on the wire” or “in transit” only, not “at rest” or “on device”</a:t>
            </a:r>
          </a:p>
          <a:p>
            <a:pPr lvl="2"/>
            <a:r>
              <a:rPr lang="en-US" dirty="0"/>
              <a:t>Ineffective against machine- or storage-centric exploits</a:t>
            </a:r>
          </a:p>
          <a:p>
            <a:r>
              <a:rPr lang="en-US" dirty="0"/>
              <a:t>Remote Access solutions often address this to some extent</a:t>
            </a:r>
          </a:p>
          <a:p>
            <a:pPr lvl="1"/>
            <a:r>
              <a:rPr lang="en-US" dirty="0"/>
              <a:t>But again, the provider of the solution may have the keys</a:t>
            </a:r>
          </a:p>
          <a:p>
            <a:pPr lvl="1"/>
            <a:r>
              <a:rPr lang="en-US" dirty="0"/>
              <a:t>Employer-provided solutions are often not end-to-end</a:t>
            </a:r>
          </a:p>
          <a:p>
            <a:pPr lvl="2"/>
            <a:r>
              <a:rPr lang="en-US" dirty="0"/>
              <a:t>MS Teams, Google RCS, and others are open about this</a:t>
            </a:r>
          </a:p>
          <a:p>
            <a:pPr lvl="2"/>
            <a:r>
              <a:rPr lang="en-US" dirty="0"/>
              <a:t>How many bank employees are aware of this?</a:t>
            </a:r>
          </a:p>
        </p:txBody>
      </p:sp>
    </p:spTree>
    <p:extLst>
      <p:ext uri="{BB962C8B-B14F-4D97-AF65-F5344CB8AC3E}">
        <p14:creationId xmlns:p14="http://schemas.microsoft.com/office/powerpoint/2010/main" val="63083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751840" y="2193131"/>
            <a:ext cx="8006080" cy="7694788"/>
          </a:xfrm>
        </p:spPr>
        <p:txBody>
          <a:bodyPr>
            <a:normAutofit lnSpcReduction="10000"/>
          </a:bodyPr>
          <a:lstStyle/>
          <a:p>
            <a:r>
              <a:rPr lang="en-US" dirty="0"/>
              <a:t>Have you watched </a:t>
            </a:r>
            <a:r>
              <a:rPr lang="en-US" dirty="0">
                <a:hlinkClick r:id="rId3">
                  <a:extLst>
                    <a:ext uri="{A12FA001-AC4F-418D-AE19-62706E023703}">
                      <ahyp:hlinkClr xmlns:ahyp="http://schemas.microsoft.com/office/drawing/2018/hyperlinkcolor" val="tx"/>
                    </a:ext>
                  </a:extLst>
                </a:hlinkClick>
              </a:rPr>
              <a:t>this video</a:t>
            </a:r>
            <a:r>
              <a:rPr lang="en-US" dirty="0"/>
              <a:t>?</a:t>
            </a:r>
          </a:p>
          <a:p>
            <a:pPr lvl="1"/>
            <a:r>
              <a:rPr lang="en-US" dirty="0"/>
              <a:t>Hopefully, you got the link in an email or our site.</a:t>
            </a:r>
          </a:p>
          <a:p>
            <a:r>
              <a:rPr lang="en-US" dirty="0"/>
              <a:t>If not, watch it now. It’s only eight minutes long.</a:t>
            </a:r>
          </a:p>
          <a:p>
            <a:r>
              <a:rPr lang="en-US" dirty="0"/>
              <a:t>What do you think of it?</a:t>
            </a:r>
          </a:p>
          <a:p>
            <a:pPr lvl="1"/>
            <a:r>
              <a:rPr lang="en-US" dirty="0"/>
              <a:t>Correctness of facts?</a:t>
            </a:r>
          </a:p>
          <a:p>
            <a:pPr lvl="1"/>
            <a:r>
              <a:rPr lang="en-US" dirty="0"/>
              <a:t>Value of message?</a:t>
            </a:r>
          </a:p>
          <a:p>
            <a:pPr lvl="1"/>
            <a:r>
              <a:rPr lang="en-US" dirty="0"/>
              <a:t>Relevance to us?</a:t>
            </a:r>
          </a:p>
          <a:p>
            <a:pPr lvl="1"/>
            <a:r>
              <a:rPr lang="en-US" dirty="0"/>
              <a:t>Effect on: </a:t>
            </a:r>
          </a:p>
          <a:p>
            <a:pPr lvl="2"/>
            <a:r>
              <a:rPr lang="en-US" dirty="0"/>
              <a:t>Community banks*?</a:t>
            </a:r>
          </a:p>
          <a:p>
            <a:pPr lvl="2"/>
            <a:r>
              <a:rPr lang="en-US" dirty="0"/>
              <a:t>Bank customers?</a:t>
            </a:r>
          </a:p>
          <a:p>
            <a:pPr lvl="2"/>
            <a:r>
              <a:rPr lang="en-US" dirty="0"/>
              <a:t>Solution providers?</a:t>
            </a:r>
          </a:p>
          <a:p>
            <a:pPr lvl="2"/>
            <a:r>
              <a:rPr lang="en-US" dirty="0"/>
              <a:t>Regulators?</a:t>
            </a:r>
          </a:p>
          <a:p>
            <a:pPr lvl="2"/>
            <a:endParaRPr lang="en-US" dirty="0"/>
          </a:p>
        </p:txBody>
      </p:sp>
      <p:pic>
        <p:nvPicPr>
          <p:cNvPr id="5" name="Picture 4" descr="A person standing on a beach&#10;&#10;Description automatically generated">
            <a:extLst>
              <a:ext uri="{FF2B5EF4-FFF2-40B4-BE49-F238E27FC236}">
                <a16:creationId xmlns:a16="http://schemas.microsoft.com/office/drawing/2014/main" id="{F17A7492-5A80-35C1-8EFE-229E9420883E}"/>
              </a:ext>
            </a:extLst>
          </p:cNvPr>
          <p:cNvPicPr>
            <a:picLocks noChangeAspect="1"/>
          </p:cNvPicPr>
          <p:nvPr/>
        </p:nvPicPr>
        <p:blipFill>
          <a:blip r:embed="rId4"/>
          <a:stretch>
            <a:fillRect/>
          </a:stretch>
        </p:blipFill>
        <p:spPr>
          <a:xfrm>
            <a:off x="9144000" y="2691129"/>
            <a:ext cx="8790594" cy="6351271"/>
          </a:xfrm>
          <a:prstGeom prst="rect">
            <a:avLst/>
          </a:prstGeom>
        </p:spPr>
      </p:pic>
      <p:sp>
        <p:nvSpPr>
          <p:cNvPr id="6" name="TextBox 5">
            <a:extLst>
              <a:ext uri="{FF2B5EF4-FFF2-40B4-BE49-F238E27FC236}">
                <a16:creationId xmlns:a16="http://schemas.microsoft.com/office/drawing/2014/main" id="{48D470A8-4A78-C02C-AB32-4F0201884231}"/>
              </a:ext>
            </a:extLst>
          </p:cNvPr>
          <p:cNvSpPr txBox="1"/>
          <p:nvPr/>
        </p:nvSpPr>
        <p:spPr>
          <a:xfrm>
            <a:off x="5516999" y="9703253"/>
            <a:ext cx="4693920" cy="369332"/>
          </a:xfrm>
          <a:prstGeom prst="rect">
            <a:avLst/>
          </a:prstGeom>
          <a:noFill/>
        </p:spPr>
        <p:txBody>
          <a:bodyPr wrap="square" rtlCol="0">
            <a:spAutoFit/>
          </a:bodyPr>
          <a:lstStyle/>
          <a:p>
            <a:r>
              <a:rPr lang="en-US" dirty="0"/>
              <a:t>*or any non-enormous bank</a:t>
            </a:r>
          </a:p>
        </p:txBody>
      </p:sp>
      <p:sp>
        <p:nvSpPr>
          <p:cNvPr id="7" name="Rectangle 6">
            <a:extLst>
              <a:ext uri="{FF2B5EF4-FFF2-40B4-BE49-F238E27FC236}">
                <a16:creationId xmlns:a16="http://schemas.microsoft.com/office/drawing/2014/main" id="{F504644F-78B3-08BC-2CF4-D84A1B7349EE}"/>
              </a:ext>
            </a:extLst>
          </p:cNvPr>
          <p:cNvSpPr/>
          <p:nvPr/>
        </p:nvSpPr>
        <p:spPr>
          <a:xfrm>
            <a:off x="8961120" y="2499360"/>
            <a:ext cx="9144000" cy="66852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27-43E8-45EE-BB04-4E70AEBD3C84}"/>
              </a:ext>
            </a:extLst>
          </p:cNvPr>
          <p:cNvSpPr>
            <a:spLocks noGrp="1"/>
          </p:cNvSpPr>
          <p:nvPr>
            <p:ph type="title"/>
          </p:nvPr>
        </p:nvSpPr>
        <p:spPr/>
        <p:txBody>
          <a:bodyPr/>
          <a:lstStyle/>
          <a:p>
            <a:r>
              <a:rPr lang="en-US" altLang="zh-CN"/>
              <a:t>Non-VPN “privacy” in an interconnected world</a:t>
            </a:r>
          </a:p>
        </p:txBody>
      </p:sp>
      <p:sp>
        <p:nvSpPr>
          <p:cNvPr id="3" name="Text Placeholder 2">
            <a:extLst>
              <a:ext uri="{FF2B5EF4-FFF2-40B4-BE49-F238E27FC236}">
                <a16:creationId xmlns:a16="http://schemas.microsoft.com/office/drawing/2014/main" id="{C1B8E5CD-5B19-48DD-A492-CF0234000D51}"/>
              </a:ext>
            </a:extLst>
          </p:cNvPr>
          <p:cNvSpPr>
            <a:spLocks noGrp="1"/>
          </p:cNvSpPr>
          <p:nvPr>
            <p:ph idx="1"/>
          </p:nvPr>
        </p:nvSpPr>
        <p:spPr>
          <a:xfrm>
            <a:off x="1257300" y="2193131"/>
            <a:ext cx="7686839" cy="6967198"/>
          </a:xfrm>
        </p:spPr>
        <p:txBody>
          <a:bodyPr>
            <a:normAutofit fontScale="77500" lnSpcReduction="20000"/>
          </a:bodyPr>
          <a:lstStyle/>
          <a:p>
            <a:pPr lvl="0"/>
            <a:r>
              <a:rPr lang="en-US" altLang="zh-CN" dirty="0"/>
              <a:t>Separation versus Obfuscation</a:t>
            </a:r>
          </a:p>
          <a:p>
            <a:pPr lvl="1"/>
            <a:r>
              <a:rPr lang="en-US" altLang="zh-CN" dirty="0"/>
              <a:t>Which is better? </a:t>
            </a:r>
          </a:p>
          <a:p>
            <a:pPr lvl="1"/>
            <a:r>
              <a:rPr lang="en-US" altLang="zh-CN" dirty="0"/>
              <a:t>Might you need both?</a:t>
            </a:r>
          </a:p>
          <a:p>
            <a:pPr lvl="0"/>
            <a:r>
              <a:rPr lang="en-US" altLang="zh-CN" dirty="0"/>
              <a:t>Is there any truly “private” network?</a:t>
            </a:r>
          </a:p>
          <a:p>
            <a:pPr lvl="1"/>
            <a:r>
              <a:rPr lang="en-US" altLang="zh-CN" dirty="0"/>
              <a:t>How private is the FDIC network?</a:t>
            </a:r>
          </a:p>
          <a:p>
            <a:pPr lvl="1"/>
            <a:r>
              <a:rPr lang="en-US" altLang="zh-CN" dirty="0"/>
              <a:t>Almost everything is connected somehow</a:t>
            </a:r>
          </a:p>
          <a:p>
            <a:pPr lvl="0"/>
            <a:r>
              <a:rPr lang="en-US" altLang="zh-CN" dirty="0"/>
              <a:t>How can we obtain privacy given this fact?</a:t>
            </a:r>
          </a:p>
          <a:p>
            <a:pPr lvl="1"/>
            <a:r>
              <a:rPr lang="en-US" altLang="zh-CN" dirty="0"/>
              <a:t>Actual privacy</a:t>
            </a:r>
          </a:p>
          <a:p>
            <a:pPr lvl="1"/>
            <a:r>
              <a:rPr lang="en-US" altLang="zh-CN" dirty="0"/>
              <a:t>Virtual privacy</a:t>
            </a:r>
          </a:p>
          <a:p>
            <a:pPr lvl="1"/>
            <a:r>
              <a:rPr lang="en-US" altLang="zh-CN" dirty="0"/>
              <a:t>What’s the difference?</a:t>
            </a:r>
          </a:p>
          <a:p>
            <a:r>
              <a:rPr lang="en-US" altLang="zh-CN" dirty="0"/>
              <a:t>VPNs of one kind or another are a critical part of </a:t>
            </a:r>
            <a:br>
              <a:rPr lang="en-US" altLang="zh-CN" dirty="0"/>
            </a:br>
            <a:r>
              <a:rPr lang="en-US" altLang="zh-CN" dirty="0"/>
              <a:t>modern privacy</a:t>
            </a:r>
          </a:p>
          <a:p>
            <a:pPr lvl="1"/>
            <a:endParaRPr lang="en-US" altLang="zh-CN" dirty="0"/>
          </a:p>
        </p:txBody>
      </p:sp>
      <p:sp>
        <p:nvSpPr>
          <p:cNvPr id="46" name="Slide Number Placeholder 3">
            <a:extLst>
              <a:ext uri="{FF2B5EF4-FFF2-40B4-BE49-F238E27FC236}">
                <a16:creationId xmlns:a16="http://schemas.microsoft.com/office/drawing/2014/main" id="{ED06D922-2871-430B-A1F1-100B10B2FD41}"/>
              </a:ext>
            </a:extLst>
          </p:cNvPr>
          <p:cNvSpPr>
            <a:spLocks noGrp="1"/>
          </p:cNvSpPr>
          <p:nvPr>
            <p:ph type="sldNum" sz="quarter" idx="12"/>
          </p:nvPr>
        </p:nvSpPr>
        <p:spPr/>
        <p:txBody>
          <a:bodyPr/>
          <a:lstStyle/>
          <a:p>
            <a:fld id="{F96D9D12-19B9-42AB-8AD7-5653C77A8DE1}" type="slidenum">
              <a:rPr lang="en-US" smtClean="0"/>
              <a:t>20</a:t>
            </a:fld>
            <a:endParaRPr lang="en-US"/>
          </a:p>
        </p:txBody>
      </p:sp>
      <p:cxnSp>
        <p:nvCxnSpPr>
          <p:cNvPr id="9" name="Straight Connector 8">
            <a:extLst>
              <a:ext uri="{FF2B5EF4-FFF2-40B4-BE49-F238E27FC236}">
                <a16:creationId xmlns:a16="http://schemas.microsoft.com/office/drawing/2014/main" id="{E3ECBC82-F861-164A-8153-565FE47107B7}"/>
              </a:ext>
            </a:extLst>
          </p:cNvPr>
          <p:cNvCxnSpPr>
            <a:cxnSpLocks/>
          </p:cNvCxnSpPr>
          <p:nvPr/>
        </p:nvCxnSpPr>
        <p:spPr bwMode="auto">
          <a:xfrm>
            <a:off x="9628332" y="2970779"/>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1ED34A-38D8-9749-8FD3-6BD5382A04C4}"/>
              </a:ext>
            </a:extLst>
          </p:cNvPr>
          <p:cNvCxnSpPr>
            <a:cxnSpLocks/>
          </p:cNvCxnSpPr>
          <p:nvPr/>
        </p:nvCxnSpPr>
        <p:spPr bwMode="auto">
          <a:xfrm flipV="1">
            <a:off x="9624311" y="3732584"/>
            <a:ext cx="3708293" cy="242726"/>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3B35D7C-0BAE-0848-8A6F-C7880D0A1342}"/>
              </a:ext>
            </a:extLst>
          </p:cNvPr>
          <p:cNvCxnSpPr>
            <a:cxnSpLocks/>
          </p:cNvCxnSpPr>
          <p:nvPr/>
        </p:nvCxnSpPr>
        <p:spPr bwMode="auto">
          <a:xfrm flipV="1">
            <a:off x="13482086" y="3236773"/>
            <a:ext cx="3488654" cy="404093"/>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6" name="Picture 14" descr="Phone01">
            <a:extLst>
              <a:ext uri="{FF2B5EF4-FFF2-40B4-BE49-F238E27FC236}">
                <a16:creationId xmlns:a16="http://schemas.microsoft.com/office/drawing/2014/main" id="{0B1B6D24-08FF-214B-9A99-DC355DDC3F9E}"/>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29700" y="3678962"/>
            <a:ext cx="787400" cy="547505"/>
          </a:xfrm>
          <a:prstGeom prst="rect">
            <a:avLst/>
          </a:prstGeom>
          <a:noFill/>
          <a:ln>
            <a:noFill/>
          </a:ln>
        </p:spPr>
      </p:pic>
      <p:pic>
        <p:nvPicPr>
          <p:cNvPr id="7" name="Picture 14" descr="Phone01">
            <a:extLst>
              <a:ext uri="{FF2B5EF4-FFF2-40B4-BE49-F238E27FC236}">
                <a16:creationId xmlns:a16="http://schemas.microsoft.com/office/drawing/2014/main" id="{8035C33A-C452-DE4B-A216-DEF3478F14E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953" y="2970779"/>
            <a:ext cx="787400" cy="547505"/>
          </a:xfrm>
          <a:prstGeom prst="rect">
            <a:avLst/>
          </a:prstGeom>
          <a:noFill/>
          <a:ln>
            <a:noFill/>
          </a:ln>
        </p:spPr>
      </p:pic>
      <p:pic>
        <p:nvPicPr>
          <p:cNvPr id="17" name="Picture 16">
            <a:extLst>
              <a:ext uri="{FF2B5EF4-FFF2-40B4-BE49-F238E27FC236}">
                <a16:creationId xmlns:a16="http://schemas.microsoft.com/office/drawing/2014/main" id="{C0B50627-12B6-0F4F-852A-ED6BF08B9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7176" y="2536574"/>
            <a:ext cx="1062314" cy="730341"/>
          </a:xfrm>
          <a:prstGeom prst="rect">
            <a:avLst/>
          </a:prstGeom>
          <a:noFill/>
        </p:spPr>
      </p:pic>
      <p:cxnSp>
        <p:nvCxnSpPr>
          <p:cNvPr id="19" name="Straight Connector 18">
            <a:extLst>
              <a:ext uri="{FF2B5EF4-FFF2-40B4-BE49-F238E27FC236}">
                <a16:creationId xmlns:a16="http://schemas.microsoft.com/office/drawing/2014/main" id="{12EDD726-9E0F-F44A-8C08-E75FDEADDB35}"/>
              </a:ext>
            </a:extLst>
          </p:cNvPr>
          <p:cNvCxnSpPr>
            <a:cxnSpLocks/>
          </p:cNvCxnSpPr>
          <p:nvPr/>
        </p:nvCxnSpPr>
        <p:spPr bwMode="auto">
          <a:xfrm>
            <a:off x="13748063" y="3777437"/>
            <a:ext cx="2797464" cy="354959"/>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18" name="Picture 17">
            <a:extLst>
              <a:ext uri="{FF2B5EF4-FFF2-40B4-BE49-F238E27FC236}">
                <a16:creationId xmlns:a16="http://schemas.microsoft.com/office/drawing/2014/main" id="{8A6F1556-5870-264C-9AC5-3BB7196D9A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371" y="3814937"/>
            <a:ext cx="1062314" cy="730341"/>
          </a:xfrm>
          <a:prstGeom prst="rect">
            <a:avLst/>
          </a:prstGeom>
          <a:noFill/>
        </p:spPr>
      </p:pic>
      <p:sp>
        <p:nvSpPr>
          <p:cNvPr id="4" name="Cloud 3">
            <a:extLst>
              <a:ext uri="{FF2B5EF4-FFF2-40B4-BE49-F238E27FC236}">
                <a16:creationId xmlns:a16="http://schemas.microsoft.com/office/drawing/2014/main" id="{31A6F60F-7596-BA4E-8116-F0BCF5D0CF6B}"/>
              </a:ext>
            </a:extLst>
          </p:cNvPr>
          <p:cNvSpPr/>
          <p:nvPr/>
        </p:nvSpPr>
        <p:spPr bwMode="auto">
          <a:xfrm>
            <a:off x="11938001" y="3236773"/>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T</a:t>
            </a:r>
          </a:p>
        </p:txBody>
      </p:sp>
      <p:cxnSp>
        <p:nvCxnSpPr>
          <p:cNvPr id="27" name="Straight Connector 26">
            <a:extLst>
              <a:ext uri="{FF2B5EF4-FFF2-40B4-BE49-F238E27FC236}">
                <a16:creationId xmlns:a16="http://schemas.microsoft.com/office/drawing/2014/main" id="{87CDDFE6-40C7-F543-AE5B-E1D9592ACC37}"/>
              </a:ext>
            </a:extLst>
          </p:cNvPr>
          <p:cNvCxnSpPr>
            <a:cxnSpLocks/>
          </p:cNvCxnSpPr>
          <p:nvPr/>
        </p:nvCxnSpPr>
        <p:spPr bwMode="auto">
          <a:xfrm>
            <a:off x="10764886" y="4529100"/>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440FFC0-6146-874E-8E4F-6BEB7391A897}"/>
              </a:ext>
            </a:extLst>
          </p:cNvPr>
          <p:cNvCxnSpPr>
            <a:cxnSpLocks/>
          </p:cNvCxnSpPr>
          <p:nvPr/>
        </p:nvCxnSpPr>
        <p:spPr bwMode="auto">
          <a:xfrm flipV="1">
            <a:off x="10472798" y="5290905"/>
            <a:ext cx="3996359" cy="51127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204CF0D-7EB1-6240-A3FF-29D67B8ED546}"/>
              </a:ext>
            </a:extLst>
          </p:cNvPr>
          <p:cNvCxnSpPr>
            <a:cxnSpLocks/>
          </p:cNvCxnSpPr>
          <p:nvPr/>
        </p:nvCxnSpPr>
        <p:spPr bwMode="auto">
          <a:xfrm flipV="1">
            <a:off x="14618639" y="4892537"/>
            <a:ext cx="2469504" cy="30665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30" name="Picture 14" descr="Phone01">
            <a:extLst>
              <a:ext uri="{FF2B5EF4-FFF2-40B4-BE49-F238E27FC236}">
                <a16:creationId xmlns:a16="http://schemas.microsoft.com/office/drawing/2014/main" id="{58B4366A-3863-7040-9276-4D245E35C6C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79099" y="5541752"/>
            <a:ext cx="787400" cy="547505"/>
          </a:xfrm>
          <a:prstGeom prst="rect">
            <a:avLst/>
          </a:prstGeom>
          <a:noFill/>
          <a:ln>
            <a:noFill/>
          </a:ln>
        </p:spPr>
      </p:pic>
      <p:pic>
        <p:nvPicPr>
          <p:cNvPr id="31" name="Picture 14" descr="Phone01">
            <a:extLst>
              <a:ext uri="{FF2B5EF4-FFF2-40B4-BE49-F238E27FC236}">
                <a16:creationId xmlns:a16="http://schemas.microsoft.com/office/drawing/2014/main" id="{E7F259F7-CD5A-374F-A808-526CADAB132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460" y="4658613"/>
            <a:ext cx="787400" cy="547505"/>
          </a:xfrm>
          <a:prstGeom prst="rect">
            <a:avLst/>
          </a:prstGeom>
          <a:noFill/>
          <a:ln>
            <a:noFill/>
          </a:ln>
        </p:spPr>
      </p:pic>
      <p:pic>
        <p:nvPicPr>
          <p:cNvPr id="32" name="Picture 31">
            <a:extLst>
              <a:ext uri="{FF2B5EF4-FFF2-40B4-BE49-F238E27FC236}">
                <a16:creationId xmlns:a16="http://schemas.microsoft.com/office/drawing/2014/main" id="{87EC613A-AEBF-C647-BC4A-6204FA37FD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33730" y="4094895"/>
            <a:ext cx="1062314" cy="730341"/>
          </a:xfrm>
          <a:prstGeom prst="rect">
            <a:avLst/>
          </a:prstGeom>
          <a:noFill/>
        </p:spPr>
      </p:pic>
      <p:sp>
        <p:nvSpPr>
          <p:cNvPr id="35" name="Cloud 34">
            <a:extLst>
              <a:ext uri="{FF2B5EF4-FFF2-40B4-BE49-F238E27FC236}">
                <a16:creationId xmlns:a16="http://schemas.microsoft.com/office/drawing/2014/main" id="{081E1B20-0BC7-9E46-B52E-CAEC7BB85BE6}"/>
              </a:ext>
            </a:extLst>
          </p:cNvPr>
          <p:cNvSpPr/>
          <p:nvPr/>
        </p:nvSpPr>
        <p:spPr bwMode="auto">
          <a:xfrm>
            <a:off x="13198897" y="4794710"/>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VZ</a:t>
            </a:r>
          </a:p>
        </p:txBody>
      </p:sp>
      <p:cxnSp>
        <p:nvCxnSpPr>
          <p:cNvPr id="37" name="Straight Connector 36">
            <a:extLst>
              <a:ext uri="{FF2B5EF4-FFF2-40B4-BE49-F238E27FC236}">
                <a16:creationId xmlns:a16="http://schemas.microsoft.com/office/drawing/2014/main" id="{4D55848B-48C2-EC49-847F-90F86330D462}"/>
              </a:ext>
            </a:extLst>
          </p:cNvPr>
          <p:cNvCxnSpPr>
            <a:cxnSpLocks/>
          </p:cNvCxnSpPr>
          <p:nvPr/>
        </p:nvCxnSpPr>
        <p:spPr bwMode="auto">
          <a:xfrm>
            <a:off x="10320278" y="6934463"/>
            <a:ext cx="3430025" cy="29308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82CC2FD-BC4C-4F49-B9FE-A8FC5F7DD07B}"/>
              </a:ext>
            </a:extLst>
          </p:cNvPr>
          <p:cNvCxnSpPr>
            <a:cxnSpLocks/>
          </p:cNvCxnSpPr>
          <p:nvPr/>
        </p:nvCxnSpPr>
        <p:spPr bwMode="auto">
          <a:xfrm flipV="1">
            <a:off x="10500773" y="7319272"/>
            <a:ext cx="3282597" cy="910224"/>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4032890-5A19-0444-A16E-7BF218E5CCDC}"/>
              </a:ext>
            </a:extLst>
          </p:cNvPr>
          <p:cNvCxnSpPr>
            <a:cxnSpLocks/>
          </p:cNvCxnSpPr>
          <p:nvPr/>
        </p:nvCxnSpPr>
        <p:spPr bwMode="auto">
          <a:xfrm flipV="1">
            <a:off x="13932853" y="6891746"/>
            <a:ext cx="2593319" cy="33580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0" name="Picture 14" descr="Phone01">
            <a:extLst>
              <a:ext uri="{FF2B5EF4-FFF2-40B4-BE49-F238E27FC236}">
                <a16:creationId xmlns:a16="http://schemas.microsoft.com/office/drawing/2014/main" id="{674D71A5-6379-2841-8028-F25BBBF8B06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59490" y="7924765"/>
            <a:ext cx="787400" cy="547505"/>
          </a:xfrm>
          <a:prstGeom prst="rect">
            <a:avLst/>
          </a:prstGeom>
          <a:noFill/>
          <a:ln>
            <a:noFill/>
          </a:ln>
        </p:spPr>
      </p:pic>
      <p:pic>
        <p:nvPicPr>
          <p:cNvPr id="41" name="Picture 14" descr="Phone01">
            <a:extLst>
              <a:ext uri="{FF2B5EF4-FFF2-40B4-BE49-F238E27FC236}">
                <a16:creationId xmlns:a16="http://schemas.microsoft.com/office/drawing/2014/main" id="{7CE92C50-1842-AC4D-B9D1-F2D0B053BF4A}"/>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132472" y="6660712"/>
            <a:ext cx="787400" cy="547505"/>
          </a:xfrm>
          <a:prstGeom prst="rect">
            <a:avLst/>
          </a:prstGeom>
          <a:noFill/>
          <a:ln>
            <a:noFill/>
          </a:ln>
        </p:spPr>
      </p:pic>
      <p:pic>
        <p:nvPicPr>
          <p:cNvPr id="42" name="Picture 41">
            <a:extLst>
              <a:ext uri="{FF2B5EF4-FFF2-40B4-BE49-F238E27FC236}">
                <a16:creationId xmlns:a16="http://schemas.microsoft.com/office/drawing/2014/main" id="{C6F9BF70-0396-1D47-B61E-649139B74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122" y="6544034"/>
            <a:ext cx="1062314" cy="730341"/>
          </a:xfrm>
          <a:prstGeom prst="rect">
            <a:avLst/>
          </a:prstGeom>
          <a:noFill/>
        </p:spPr>
      </p:pic>
      <p:cxnSp>
        <p:nvCxnSpPr>
          <p:cNvPr id="43" name="Straight Connector 42">
            <a:extLst>
              <a:ext uri="{FF2B5EF4-FFF2-40B4-BE49-F238E27FC236}">
                <a16:creationId xmlns:a16="http://schemas.microsoft.com/office/drawing/2014/main" id="{BB076BAB-925B-B348-AD1F-9D0DEF2AD3EA}"/>
              </a:ext>
            </a:extLst>
          </p:cNvPr>
          <p:cNvCxnSpPr>
            <a:cxnSpLocks/>
          </p:cNvCxnSpPr>
          <p:nvPr/>
        </p:nvCxnSpPr>
        <p:spPr bwMode="auto">
          <a:xfrm>
            <a:off x="14198830" y="7364125"/>
            <a:ext cx="2702262" cy="108644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4" name="Picture 43">
            <a:extLst>
              <a:ext uri="{FF2B5EF4-FFF2-40B4-BE49-F238E27FC236}">
                <a16:creationId xmlns:a16="http://schemas.microsoft.com/office/drawing/2014/main" id="{ACADFD00-C478-C54F-848F-3B8A071775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00105" y="8049925"/>
            <a:ext cx="1062314" cy="730341"/>
          </a:xfrm>
          <a:prstGeom prst="rect">
            <a:avLst/>
          </a:prstGeom>
          <a:noFill/>
        </p:spPr>
      </p:pic>
      <p:sp>
        <p:nvSpPr>
          <p:cNvPr id="45" name="Cloud 44">
            <a:extLst>
              <a:ext uri="{FF2B5EF4-FFF2-40B4-BE49-F238E27FC236}">
                <a16:creationId xmlns:a16="http://schemas.microsoft.com/office/drawing/2014/main" id="{8CC0BA80-97AE-2E4C-9456-5C95AB84F780}"/>
              </a:ext>
            </a:extLst>
          </p:cNvPr>
          <p:cNvSpPr/>
          <p:nvPr/>
        </p:nvSpPr>
        <p:spPr bwMode="auto">
          <a:xfrm>
            <a:off x="12275968" y="6804125"/>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a:t>CHTR</a:t>
            </a:r>
            <a:endParaRPr lang="en-US" sz="3000" b="1">
              <a:latin typeface="Arial Narrow" pitchFamily="34" charset="0"/>
            </a:endParaRPr>
          </a:p>
        </p:txBody>
      </p:sp>
      <p:sp>
        <p:nvSpPr>
          <p:cNvPr id="16" name="Cloud 15">
            <a:extLst>
              <a:ext uri="{FF2B5EF4-FFF2-40B4-BE49-F238E27FC236}">
                <a16:creationId xmlns:a16="http://schemas.microsoft.com/office/drawing/2014/main" id="{D7EFE137-E23C-574F-AD45-2BEB3124AC69}"/>
              </a:ext>
            </a:extLst>
          </p:cNvPr>
          <p:cNvSpPr/>
          <p:nvPr/>
        </p:nvSpPr>
        <p:spPr bwMode="auto">
          <a:xfrm>
            <a:off x="11301258" y="2118375"/>
            <a:ext cx="4738263" cy="645504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           Internet</a:t>
            </a:r>
          </a:p>
        </p:txBody>
      </p:sp>
    </p:spTree>
    <p:extLst>
      <p:ext uri="{BB962C8B-B14F-4D97-AF65-F5344CB8AC3E}">
        <p14:creationId xmlns:p14="http://schemas.microsoft.com/office/powerpoint/2010/main" val="7373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34DD-CF69-494C-B76D-123553D95E13}"/>
              </a:ext>
            </a:extLst>
          </p:cNvPr>
          <p:cNvSpPr>
            <a:spLocks noGrp="1"/>
          </p:cNvSpPr>
          <p:nvPr>
            <p:ph type="title"/>
          </p:nvPr>
        </p:nvSpPr>
        <p:spPr/>
        <p:txBody>
          <a:bodyPr/>
          <a:lstStyle/>
          <a:p>
            <a:r>
              <a:rPr lang="en-US" altLang="zh-CN"/>
              <a:t>Discuss: VPNs in daily use</a:t>
            </a:r>
          </a:p>
        </p:txBody>
      </p:sp>
      <p:sp>
        <p:nvSpPr>
          <p:cNvPr id="3" name="Text Placeholder 2">
            <a:extLst>
              <a:ext uri="{FF2B5EF4-FFF2-40B4-BE49-F238E27FC236}">
                <a16:creationId xmlns:a16="http://schemas.microsoft.com/office/drawing/2014/main" id="{9FFA9527-0CD1-43E4-A267-21197BDA6355}"/>
              </a:ext>
            </a:extLst>
          </p:cNvPr>
          <p:cNvSpPr>
            <a:spLocks noGrp="1"/>
          </p:cNvSpPr>
          <p:nvPr>
            <p:ph idx="1"/>
          </p:nvPr>
        </p:nvSpPr>
        <p:spPr>
          <a:xfrm>
            <a:off x="1257299" y="2193131"/>
            <a:ext cx="10487390" cy="6967198"/>
          </a:xfrm>
        </p:spPr>
        <p:txBody>
          <a:bodyPr>
            <a:normAutofit fontScale="77500" lnSpcReduction="20000"/>
          </a:bodyPr>
          <a:lstStyle/>
          <a:p>
            <a:pPr lvl="0"/>
            <a:r>
              <a:rPr lang="en-US" altLang="zh-CN" dirty="0"/>
              <a:t>What VPNs do you use, and when?</a:t>
            </a:r>
          </a:p>
          <a:p>
            <a:pPr lvl="1"/>
            <a:r>
              <a:rPr lang="en-US" altLang="zh-CN" dirty="0"/>
              <a:t>At work and for personal use</a:t>
            </a:r>
          </a:p>
          <a:p>
            <a:pPr lvl="1"/>
            <a:r>
              <a:rPr lang="en-US" altLang="zh-CN" dirty="0"/>
              <a:t>Do you intentionally use a VPN, or does it “just happen”?</a:t>
            </a:r>
          </a:p>
          <a:p>
            <a:pPr lvl="0"/>
            <a:r>
              <a:rPr lang="en-US" altLang="zh-CN" dirty="0"/>
              <a:t>What about the banks and agencies you deal with?</a:t>
            </a:r>
          </a:p>
          <a:p>
            <a:pPr lvl="1"/>
            <a:r>
              <a:rPr lang="en-US" altLang="zh-CN" dirty="0"/>
              <a:t>Between themselves </a:t>
            </a:r>
          </a:p>
          <a:p>
            <a:pPr lvl="1"/>
            <a:r>
              <a:rPr lang="en-US" altLang="zh-CN" dirty="0"/>
              <a:t>Between they and their customers and/or service providers</a:t>
            </a:r>
          </a:p>
          <a:p>
            <a:pPr lvl="0"/>
            <a:r>
              <a:rPr lang="en-US" altLang="zh-CN" dirty="0"/>
              <a:t>What FDIC regulations discuss and govern VPNs?</a:t>
            </a:r>
          </a:p>
          <a:p>
            <a:pPr lvl="1"/>
            <a:r>
              <a:rPr lang="en-US" altLang="zh-CN" dirty="0"/>
              <a:t>What agencies do these come from?</a:t>
            </a:r>
          </a:p>
          <a:p>
            <a:pPr lvl="1"/>
            <a:r>
              <a:rPr lang="en-US" altLang="zh-CN" dirty="0"/>
              <a:t>Are VPNs in the FFIEC handbook?</a:t>
            </a:r>
          </a:p>
          <a:p>
            <a:pPr lvl="1"/>
            <a:r>
              <a:rPr lang="en-US" altLang="zh-CN" dirty="0"/>
              <a:t>Does anyone have the “moral authority” here?</a:t>
            </a:r>
          </a:p>
          <a:p>
            <a:r>
              <a:rPr lang="en-US" altLang="zh-CN" dirty="0"/>
              <a:t>VPNs often fade into the background</a:t>
            </a:r>
          </a:p>
          <a:p>
            <a:pPr lvl="1"/>
            <a:r>
              <a:rPr lang="en-US" altLang="zh-CN" dirty="0"/>
              <a:t>Good if you’re a user (maybe).</a:t>
            </a:r>
          </a:p>
          <a:p>
            <a:pPr lvl="1"/>
            <a:r>
              <a:rPr lang="en-US" altLang="zh-CN" dirty="0"/>
              <a:t>Tougher if you’re looking for risks.</a:t>
            </a:r>
          </a:p>
        </p:txBody>
      </p:sp>
      <p:sp>
        <p:nvSpPr>
          <p:cNvPr id="8" name="Slide Number Placeholder 3">
            <a:extLst>
              <a:ext uri="{FF2B5EF4-FFF2-40B4-BE49-F238E27FC236}">
                <a16:creationId xmlns:a16="http://schemas.microsoft.com/office/drawing/2014/main" id="{A860366E-667E-439F-B836-FD186467839A}"/>
              </a:ext>
            </a:extLst>
          </p:cNvPr>
          <p:cNvSpPr>
            <a:spLocks noGrp="1"/>
          </p:cNvSpPr>
          <p:nvPr>
            <p:ph type="sldNum" sz="quarter" idx="12"/>
          </p:nvPr>
        </p:nvSpPr>
        <p:spPr/>
        <p:txBody>
          <a:bodyPr/>
          <a:lstStyle/>
          <a:p>
            <a:fld id="{F96D9D12-19B9-42AB-8AD7-5653C77A8DE1}" type="slidenum">
              <a:rPr lang="en-US" smtClean="0"/>
              <a:t>21</a:t>
            </a:fld>
            <a:endParaRPr lang="en-US"/>
          </a:p>
        </p:txBody>
      </p:sp>
      <p:pic>
        <p:nvPicPr>
          <p:cNvPr id="5" name="Picture 4">
            <a:extLst>
              <a:ext uri="{FF2B5EF4-FFF2-40B4-BE49-F238E27FC236}">
                <a16:creationId xmlns:a16="http://schemas.microsoft.com/office/drawing/2014/main" id="{2F174C08-80DD-1D4F-884C-12AB080DA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4590" y="2878111"/>
            <a:ext cx="5916702" cy="4177744"/>
          </a:xfrm>
          <a:prstGeom prst="rect">
            <a:avLst/>
          </a:prstGeom>
          <a:ln w="19050">
            <a:solidFill>
              <a:schemeClr val="tx1"/>
            </a:solidFill>
          </a:ln>
        </p:spPr>
      </p:pic>
      <p:sp>
        <p:nvSpPr>
          <p:cNvPr id="6" name="TextBox 5">
            <a:extLst>
              <a:ext uri="{FF2B5EF4-FFF2-40B4-BE49-F238E27FC236}">
                <a16:creationId xmlns:a16="http://schemas.microsoft.com/office/drawing/2014/main" id="{E444AFCE-7669-BA43-BA51-7457DB01B611}"/>
              </a:ext>
            </a:extLst>
          </p:cNvPr>
          <p:cNvSpPr txBox="1"/>
          <p:nvPr/>
        </p:nvSpPr>
        <p:spPr>
          <a:xfrm>
            <a:off x="12177250" y="8205951"/>
            <a:ext cx="3429000" cy="553998"/>
          </a:xfrm>
          <a:prstGeom prst="rect">
            <a:avLst/>
          </a:prstGeom>
          <a:noFill/>
        </p:spPr>
        <p:txBody>
          <a:bodyPr wrap="square" rtlCol="0">
            <a:spAutoFit/>
          </a:bodyPr>
          <a:lstStyle/>
          <a:p>
            <a:r>
              <a:rPr lang="en-US" sz="3000" dirty="0">
                <a:latin typeface="+mj-lt"/>
              </a:rPr>
              <a:t>Hey, who’s this?</a:t>
            </a:r>
          </a:p>
        </p:txBody>
      </p:sp>
      <p:sp>
        <p:nvSpPr>
          <p:cNvPr id="7" name="Left Arrow 6">
            <a:extLst>
              <a:ext uri="{FF2B5EF4-FFF2-40B4-BE49-F238E27FC236}">
                <a16:creationId xmlns:a16="http://schemas.microsoft.com/office/drawing/2014/main" id="{FE7D9DD1-1098-5141-9D6D-F6172E2A6B94}"/>
              </a:ext>
            </a:extLst>
          </p:cNvPr>
          <p:cNvSpPr/>
          <p:nvPr/>
        </p:nvSpPr>
        <p:spPr bwMode="auto">
          <a:xfrm rot="3402085">
            <a:off x="12928176" y="6954318"/>
            <a:ext cx="368168" cy="1132592"/>
          </a:xfrm>
          <a:prstGeom prst="leftArrow">
            <a:avLst/>
          </a:prstGeom>
          <a:solidFill>
            <a:srgbClr val="FF0000"/>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2720832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9CCEF-DF46-804B-B280-EFAC93AD5B0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35BF-9684-C540-9235-8D594F2C7952}"/>
              </a:ext>
            </a:extLst>
          </p:cNvPr>
          <p:cNvSpPr>
            <a:spLocks noGrp="1"/>
          </p:cNvSpPr>
          <p:nvPr>
            <p:ph type="title"/>
          </p:nvPr>
        </p:nvSpPr>
        <p:spPr/>
        <p:txBody>
          <a:bodyPr/>
          <a:lstStyle/>
          <a:p>
            <a:r>
              <a:rPr lang="en-US" dirty="0"/>
              <a:t>Activity: Privacy in Banking and Finance</a:t>
            </a:r>
          </a:p>
        </p:txBody>
      </p:sp>
      <p:sp>
        <p:nvSpPr>
          <p:cNvPr id="3" name="Text Placeholder 2">
            <a:extLst>
              <a:ext uri="{FF2B5EF4-FFF2-40B4-BE49-F238E27FC236}">
                <a16:creationId xmlns:a16="http://schemas.microsoft.com/office/drawing/2014/main" id="{F6EA07EF-3956-9245-84BD-3B625BDB483E}"/>
              </a:ext>
            </a:extLst>
          </p:cNvPr>
          <p:cNvSpPr>
            <a:spLocks noGrp="1"/>
          </p:cNvSpPr>
          <p:nvPr>
            <p:ph idx="1"/>
          </p:nvPr>
        </p:nvSpPr>
        <p:spPr>
          <a:xfrm>
            <a:off x="1257300" y="2193131"/>
            <a:ext cx="15294890" cy="6967198"/>
          </a:xfrm>
        </p:spPr>
        <p:txBody>
          <a:bodyPr>
            <a:normAutofit lnSpcReduction="10000"/>
          </a:bodyPr>
          <a:lstStyle/>
          <a:p>
            <a:r>
              <a:rPr lang="en-US" dirty="0"/>
              <a:t>You know much more than the instructor does about banking regulations.</a:t>
            </a:r>
          </a:p>
          <a:p>
            <a:r>
              <a:rPr lang="en-US" dirty="0"/>
              <a:t>So, in your group, please educate him and the room:</a:t>
            </a:r>
          </a:p>
          <a:p>
            <a:pPr lvl="1"/>
            <a:r>
              <a:rPr lang="en-US" dirty="0"/>
              <a:t>What does the FDIC expect banks to do to protect privacy of:</a:t>
            </a:r>
          </a:p>
          <a:p>
            <a:pPr lvl="2"/>
            <a:r>
              <a:rPr lang="en-US" dirty="0"/>
              <a:t>Customers</a:t>
            </a:r>
          </a:p>
          <a:p>
            <a:pPr lvl="2"/>
            <a:r>
              <a:rPr lang="en-US" dirty="0"/>
              <a:t>Accounts</a:t>
            </a:r>
          </a:p>
          <a:p>
            <a:pPr lvl="2"/>
            <a:r>
              <a:rPr lang="en-US" dirty="0"/>
              <a:t>Transactions</a:t>
            </a:r>
          </a:p>
          <a:p>
            <a:pPr lvl="2"/>
            <a:r>
              <a:rPr lang="en-US" dirty="0"/>
              <a:t>What else?</a:t>
            </a:r>
          </a:p>
          <a:p>
            <a:pPr lvl="1"/>
            <a:r>
              <a:rPr lang="en-US" dirty="0"/>
              <a:t>How are banks expected to know your expectations?</a:t>
            </a:r>
          </a:p>
          <a:p>
            <a:pPr lvl="1"/>
            <a:r>
              <a:rPr lang="en-US" dirty="0"/>
              <a:t>How can they assert or prove conformance?</a:t>
            </a:r>
          </a:p>
          <a:p>
            <a:pPr lvl="1"/>
            <a:r>
              <a:rPr lang="en-US" dirty="0"/>
              <a:t>As an examiner, what can you do to ease this process?</a:t>
            </a:r>
          </a:p>
          <a:p>
            <a:pPr lvl="1"/>
            <a:r>
              <a:rPr lang="en-US" dirty="0"/>
              <a:t>With what you know (perhaps informed by what you’ve learned so far), how would VPNs affect your consideration of these things? </a:t>
            </a:r>
          </a:p>
        </p:txBody>
      </p:sp>
      <p:sp>
        <p:nvSpPr>
          <p:cNvPr id="4" name="Slide Number Placeholder 3">
            <a:extLst>
              <a:ext uri="{FF2B5EF4-FFF2-40B4-BE49-F238E27FC236}">
                <a16:creationId xmlns:a16="http://schemas.microsoft.com/office/drawing/2014/main" id="{F8B3B9BD-02E9-D446-B1D3-02648848ECCC}"/>
              </a:ext>
            </a:extLst>
          </p:cNvPr>
          <p:cNvSpPr>
            <a:spLocks noGrp="1"/>
          </p:cNvSpPr>
          <p:nvPr>
            <p:ph type="sldNum" sz="quarter" idx="12"/>
          </p:nvPr>
        </p:nvSpPr>
        <p:spPr/>
        <p:txBody>
          <a:bodyPr/>
          <a:lstStyle/>
          <a:p>
            <a:fld id="{F96D9D12-19B9-42AB-8AD7-5653C77A8DE1}" type="slidenum">
              <a:rPr lang="en-US" smtClean="0"/>
              <a:t>22</a:t>
            </a:fld>
            <a:endParaRPr lang="en-US"/>
          </a:p>
        </p:txBody>
      </p:sp>
      <p:pic>
        <p:nvPicPr>
          <p:cNvPr id="6" name="Picture 5">
            <a:extLst>
              <a:ext uri="{FF2B5EF4-FFF2-40B4-BE49-F238E27FC236}">
                <a16:creationId xmlns:a16="http://schemas.microsoft.com/office/drawing/2014/main" id="{3240F374-C980-8E4A-8545-2E9B8D6B01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30655" y="3801880"/>
            <a:ext cx="3654367" cy="4037975"/>
          </a:xfrm>
          <a:prstGeom prst="rect">
            <a:avLst/>
          </a:prstGeom>
        </p:spPr>
      </p:pic>
    </p:spTree>
    <p:extLst>
      <p:ext uri="{BB962C8B-B14F-4D97-AF65-F5344CB8AC3E}">
        <p14:creationId xmlns:p14="http://schemas.microsoft.com/office/powerpoint/2010/main" val="2838327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a:t>What problems can VPNs help solve?</a:t>
            </a:r>
          </a:p>
          <a:p>
            <a:r>
              <a:rPr lang="en-US"/>
              <a:t>What regulations govern information privacy for banks?</a:t>
            </a:r>
          </a:p>
          <a:p>
            <a:r>
              <a:rPr lang="en-US"/>
              <a:t>Why have VPNs only existed for the last 20 years or so?</a:t>
            </a:r>
          </a:p>
          <a:p>
            <a:r>
              <a:rPr lang="en-US"/>
              <a:t>What are the three elements of Information Security?</a:t>
            </a:r>
          </a:p>
          <a:p>
            <a:r>
              <a:rPr lang="en-US"/>
              <a:t>What are your biggest uses of VPNs today?</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23</a:t>
            </a:fld>
            <a:endParaRPr lang="en-US"/>
          </a:p>
        </p:txBody>
      </p:sp>
      <p:pic>
        <p:nvPicPr>
          <p:cNvPr id="6" name="Picture 5">
            <a:extLst>
              <a:ext uri="{FF2B5EF4-FFF2-40B4-BE49-F238E27FC236}">
                <a16:creationId xmlns:a16="http://schemas.microsoft.com/office/drawing/2014/main" id="{D5035C0B-D467-E340-ACB3-A86D4D34A3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10026" y="4855370"/>
            <a:ext cx="3095625" cy="4953000"/>
          </a:xfrm>
          <a:prstGeom prst="rect">
            <a:avLst/>
          </a:prstGeom>
        </p:spPr>
      </p:pic>
    </p:spTree>
    <p:extLst>
      <p:ext uri="{BB962C8B-B14F-4D97-AF65-F5344CB8AC3E}">
        <p14:creationId xmlns:p14="http://schemas.microsoft.com/office/powerpoint/2010/main" val="102051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t>TCP/IP Review, Reminder, Refresh</a:t>
            </a:r>
          </a:p>
        </p:txBody>
      </p:sp>
      <p:sp>
        <p:nvSpPr>
          <p:cNvPr id="6" name="Subtitle 5">
            <a:extLst>
              <a:ext uri="{FF2B5EF4-FFF2-40B4-BE49-F238E27FC236}">
                <a16:creationId xmlns:a16="http://schemas.microsoft.com/office/drawing/2014/main" id="{A0BFE552-C3D7-5C45-A19F-355692F6887A}"/>
              </a:ext>
            </a:extLst>
          </p:cNvPr>
          <p:cNvSpPr>
            <a:spLocks noGrp="1"/>
          </p:cNvSpPr>
          <p:nvPr>
            <p:ph type="body" idx="1"/>
          </p:nvPr>
        </p:nvSpPr>
        <p:spPr/>
        <p:txBody>
          <a:bodyPr/>
          <a:lstStyle/>
          <a:p>
            <a:r>
              <a:rPr lang="en-US"/>
              <a:t>Chapter 3</a:t>
            </a:r>
          </a:p>
        </p:txBody>
      </p:sp>
    </p:spTree>
    <p:extLst>
      <p:ext uri="{BB962C8B-B14F-4D97-AF65-F5344CB8AC3E}">
        <p14:creationId xmlns:p14="http://schemas.microsoft.com/office/powerpoint/2010/main" val="300847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37992" cy="6967198"/>
          </a:xfrm>
        </p:spPr>
        <p:txBody>
          <a:bodyPr/>
          <a:lstStyle/>
          <a:p>
            <a:r>
              <a:rPr lang="en-US" dirty="0"/>
              <a:t>Consider the OSI reference model and how it describes network functions.</a:t>
            </a:r>
          </a:p>
          <a:p>
            <a:r>
              <a:rPr lang="en-US" dirty="0"/>
              <a:t>Remember the supporting protocols of VPNs and their strengths and weaknesses.</a:t>
            </a:r>
          </a:p>
          <a:p>
            <a:r>
              <a:rPr lang="en-US" dirty="0"/>
              <a:t>Understand encapsulation and tunneling and how they enable VPN features.</a:t>
            </a:r>
          </a:p>
          <a:p>
            <a:r>
              <a:rPr lang="en-US" dirty="0"/>
              <a:t>Consider the use of software for networking problems like VPNs.</a:t>
            </a:r>
          </a:p>
          <a:p>
            <a:endParaRPr lang="en-US" dirty="0"/>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25</a:t>
            </a:fld>
            <a:endParaRPr lang="en-US"/>
          </a:p>
        </p:txBody>
      </p:sp>
      <p:pic>
        <p:nvPicPr>
          <p:cNvPr id="8" name="Picture 7">
            <a:extLst>
              <a:ext uri="{FF2B5EF4-FFF2-40B4-BE49-F238E27FC236}">
                <a16:creationId xmlns:a16="http://schemas.microsoft.com/office/drawing/2014/main" id="{78B97362-F45D-344C-A083-4C8B742E5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6187" y="6641813"/>
            <a:ext cx="5867400" cy="3300413"/>
          </a:xfrm>
          <a:prstGeom prst="rect">
            <a:avLst/>
          </a:prstGeom>
        </p:spPr>
      </p:pic>
    </p:spTree>
    <p:extLst>
      <p:ext uri="{BB962C8B-B14F-4D97-AF65-F5344CB8AC3E}">
        <p14:creationId xmlns:p14="http://schemas.microsoft.com/office/powerpoint/2010/main" val="2866949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D69-CA17-B84B-AD08-7C8380FDB021}"/>
              </a:ext>
            </a:extLst>
          </p:cNvPr>
          <p:cNvSpPr>
            <a:spLocks noGrp="1"/>
          </p:cNvSpPr>
          <p:nvPr>
            <p:ph type="title"/>
          </p:nvPr>
        </p:nvSpPr>
        <p:spPr/>
        <p:txBody>
          <a:bodyPr/>
          <a:lstStyle/>
          <a:p>
            <a:r>
              <a:rPr lang="en-US"/>
              <a:t>Here we go again…</a:t>
            </a:r>
          </a:p>
        </p:txBody>
      </p:sp>
      <p:sp>
        <p:nvSpPr>
          <p:cNvPr id="3" name="Content Placeholder 2">
            <a:extLst>
              <a:ext uri="{FF2B5EF4-FFF2-40B4-BE49-F238E27FC236}">
                <a16:creationId xmlns:a16="http://schemas.microsoft.com/office/drawing/2014/main" id="{0F99CFAD-9C18-EC47-9DE4-C5B2A117AB67}"/>
              </a:ext>
            </a:extLst>
          </p:cNvPr>
          <p:cNvSpPr>
            <a:spLocks noGrp="1"/>
          </p:cNvSpPr>
          <p:nvPr>
            <p:ph idx="1"/>
          </p:nvPr>
        </p:nvSpPr>
        <p:spPr/>
        <p:txBody>
          <a:bodyPr>
            <a:normAutofit fontScale="92500" lnSpcReduction="10000"/>
          </a:bodyPr>
          <a:lstStyle/>
          <a:p>
            <a:r>
              <a:rPr lang="en-US" dirty="0"/>
              <a:t>You might have learned this chapter’s material in the Intro or Firewalls courses, or have come across it otherwise, particularly in the case of IT exams.</a:t>
            </a:r>
          </a:p>
          <a:p>
            <a:r>
              <a:rPr lang="en-US" dirty="0"/>
              <a:t>Hopefully this is a review, but let’s make sure we have some concepts down that are fundamental to understanding VPNs and their underlay networks.</a:t>
            </a:r>
          </a:p>
          <a:p>
            <a:pPr lvl="1"/>
            <a:r>
              <a:rPr lang="en-US" dirty="0"/>
              <a:t>We can go as fast or as slowly as you like.</a:t>
            </a:r>
          </a:p>
          <a:p>
            <a:pPr lvl="1"/>
            <a:r>
              <a:rPr lang="en-US" dirty="0"/>
              <a:t>Without a solid knowledge of these basics, this class will be tough.</a:t>
            </a:r>
          </a:p>
          <a:p>
            <a:r>
              <a:rPr lang="en-US" dirty="0"/>
              <a:t>In short, it’s important to know:</a:t>
            </a:r>
          </a:p>
          <a:p>
            <a:pPr lvl="1"/>
            <a:r>
              <a:rPr lang="en-US" dirty="0"/>
              <a:t>The basics of layers and the OSI model.</a:t>
            </a:r>
          </a:p>
          <a:p>
            <a:pPr lvl="1"/>
            <a:r>
              <a:rPr lang="en-US" dirty="0"/>
              <a:t>The most important protocol examples and how they work.	</a:t>
            </a:r>
          </a:p>
          <a:p>
            <a:pPr lvl="1"/>
            <a:r>
              <a:rPr lang="en-US" dirty="0"/>
              <a:t>Encapsulation and tunneling as operations.</a:t>
            </a:r>
          </a:p>
          <a:p>
            <a:pPr lvl="1"/>
            <a:r>
              <a:rPr lang="en-US" dirty="0"/>
              <a:t>Where in the network VPNs usually live.</a:t>
            </a:r>
          </a:p>
        </p:txBody>
      </p:sp>
      <p:sp>
        <p:nvSpPr>
          <p:cNvPr id="8" name="Slide Number Placeholder 3">
            <a:extLst>
              <a:ext uri="{FF2B5EF4-FFF2-40B4-BE49-F238E27FC236}">
                <a16:creationId xmlns:a16="http://schemas.microsoft.com/office/drawing/2014/main" id="{C97B7F26-F452-44EA-AE08-ED9B48C9A7E1}"/>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26</a:t>
            </a:fld>
            <a:endParaRPr lang="en-US"/>
          </a:p>
        </p:txBody>
      </p:sp>
      <p:pic>
        <p:nvPicPr>
          <p:cNvPr id="5" name="Picture 4">
            <a:extLst>
              <a:ext uri="{FF2B5EF4-FFF2-40B4-BE49-F238E27FC236}">
                <a16:creationId xmlns:a16="http://schemas.microsoft.com/office/drawing/2014/main" id="{2D4F81BF-F819-9D49-8E06-B4626A3074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25500" y="6705600"/>
            <a:ext cx="4762500" cy="3581400"/>
          </a:xfrm>
          <a:prstGeom prst="rect">
            <a:avLst/>
          </a:prstGeom>
        </p:spPr>
      </p:pic>
    </p:spTree>
    <p:extLst>
      <p:ext uri="{BB962C8B-B14F-4D97-AF65-F5344CB8AC3E}">
        <p14:creationId xmlns:p14="http://schemas.microsoft.com/office/powerpoint/2010/main" val="3423955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62D2-D611-4437-9A99-D27837110BB6}"/>
              </a:ext>
            </a:extLst>
          </p:cNvPr>
          <p:cNvSpPr>
            <a:spLocks noGrp="1"/>
          </p:cNvSpPr>
          <p:nvPr>
            <p:ph type="title"/>
          </p:nvPr>
        </p:nvSpPr>
        <p:spPr/>
        <p:txBody>
          <a:bodyPr/>
          <a:lstStyle/>
          <a:p>
            <a:r>
              <a:rPr lang="en-US" altLang="zh-CN"/>
              <a:t>Layers and the OSI model</a:t>
            </a:r>
          </a:p>
        </p:txBody>
      </p:sp>
      <p:sp>
        <p:nvSpPr>
          <p:cNvPr id="3" name="Text Placeholder 2">
            <a:extLst>
              <a:ext uri="{FF2B5EF4-FFF2-40B4-BE49-F238E27FC236}">
                <a16:creationId xmlns:a16="http://schemas.microsoft.com/office/drawing/2014/main" id="{5D337504-A20F-4C86-8E20-A295424F036F}"/>
              </a:ext>
            </a:extLst>
          </p:cNvPr>
          <p:cNvSpPr>
            <a:spLocks noGrp="1"/>
          </p:cNvSpPr>
          <p:nvPr>
            <p:ph idx="1"/>
          </p:nvPr>
        </p:nvSpPr>
        <p:spPr>
          <a:xfrm>
            <a:off x="4000500" y="2197698"/>
            <a:ext cx="13463041" cy="6967198"/>
          </a:xfrm>
        </p:spPr>
        <p:txBody>
          <a:bodyPr>
            <a:normAutofit/>
          </a:bodyPr>
          <a:lstStyle/>
          <a:p>
            <a:pPr lvl="0"/>
            <a:r>
              <a:rPr lang="en-US" altLang="zh-CN" sz="4000" dirty="0"/>
              <a:t>How much do you remember of this? Don’t worry!</a:t>
            </a:r>
          </a:p>
          <a:p>
            <a:pPr lvl="1"/>
            <a:r>
              <a:rPr lang="en-US" altLang="zh-CN" sz="3200" dirty="0"/>
              <a:t>We only need a few parts to discuss VPNs</a:t>
            </a:r>
          </a:p>
          <a:p>
            <a:pPr lvl="0"/>
            <a:r>
              <a:rPr lang="en-US" altLang="zh-CN" sz="4000" dirty="0"/>
              <a:t>Applications use the network by talking to the application layer</a:t>
            </a:r>
          </a:p>
          <a:p>
            <a:pPr lvl="1"/>
            <a:r>
              <a:rPr lang="en-US" altLang="zh-CN" sz="3200" dirty="0"/>
              <a:t>In “typical” use, from the user point of view, that’s all</a:t>
            </a:r>
          </a:p>
          <a:p>
            <a:pPr lvl="1"/>
            <a:r>
              <a:rPr lang="en-US" altLang="zh-CN" sz="3200" dirty="0"/>
              <a:t>Systems are preconfigured to handle the rest</a:t>
            </a:r>
          </a:p>
          <a:p>
            <a:r>
              <a:rPr lang="en-US" altLang="zh-CN" sz="4000" dirty="0"/>
              <a:t>Each layer has its own responsibilities</a:t>
            </a:r>
          </a:p>
          <a:p>
            <a:pPr lvl="1"/>
            <a:r>
              <a:rPr lang="en-US" altLang="zh-CN" sz="3400" dirty="0"/>
              <a:t>At least in theory…</a:t>
            </a:r>
          </a:p>
          <a:p>
            <a:pPr lvl="1"/>
            <a:r>
              <a:rPr lang="en-US" altLang="zh-CN" sz="3200" dirty="0"/>
              <a:t>But VPN operations change this somewhat</a:t>
            </a:r>
          </a:p>
          <a:p>
            <a:pPr lvl="1"/>
            <a:r>
              <a:rPr lang="en-US" altLang="zh-CN" sz="3200" dirty="0"/>
              <a:t>How that works is something we’ll discuss in detail later</a:t>
            </a:r>
          </a:p>
          <a:p>
            <a:pPr lvl="1"/>
            <a:r>
              <a:rPr lang="en-US" altLang="zh-CN" sz="3200" dirty="0"/>
              <a:t>For now a rough idea of this is all we need</a:t>
            </a:r>
          </a:p>
          <a:p>
            <a:endParaRPr lang="en-US" altLang="zh-CN" sz="4000" dirty="0"/>
          </a:p>
        </p:txBody>
      </p:sp>
      <p:sp>
        <p:nvSpPr>
          <p:cNvPr id="5" name="Rectangle 7">
            <a:extLst>
              <a:ext uri="{FF2B5EF4-FFF2-40B4-BE49-F238E27FC236}">
                <a16:creationId xmlns:a16="http://schemas.microsoft.com/office/drawing/2014/main" id="{57D1817C-280F-1D4A-A2AD-82ADFE611B04}"/>
              </a:ext>
            </a:extLst>
          </p:cNvPr>
          <p:cNvSpPr>
            <a:spLocks noChangeArrowheads="1"/>
          </p:cNvSpPr>
          <p:nvPr/>
        </p:nvSpPr>
        <p:spPr bwMode="auto">
          <a:xfrm>
            <a:off x="1371600" y="6929440"/>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DC94E54A-5641-2445-B076-A65FD048705F}"/>
              </a:ext>
            </a:extLst>
          </p:cNvPr>
          <p:cNvSpPr>
            <a:spLocks noChangeArrowheads="1"/>
          </p:cNvSpPr>
          <p:nvPr/>
        </p:nvSpPr>
        <p:spPr bwMode="auto">
          <a:xfrm>
            <a:off x="1371600" y="6045995"/>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62A39A44-A15A-904D-90D1-D1996207872D}"/>
              </a:ext>
            </a:extLst>
          </p:cNvPr>
          <p:cNvSpPr>
            <a:spLocks noChangeArrowheads="1"/>
          </p:cNvSpPr>
          <p:nvPr/>
        </p:nvSpPr>
        <p:spPr bwMode="auto">
          <a:xfrm>
            <a:off x="1371600" y="5162552"/>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8" name="Rectangle 10">
            <a:extLst>
              <a:ext uri="{FF2B5EF4-FFF2-40B4-BE49-F238E27FC236}">
                <a16:creationId xmlns:a16="http://schemas.microsoft.com/office/drawing/2014/main" id="{3C86A183-2449-7541-AE23-9BEDD0385B7E}"/>
              </a:ext>
            </a:extLst>
          </p:cNvPr>
          <p:cNvSpPr>
            <a:spLocks noChangeArrowheads="1"/>
          </p:cNvSpPr>
          <p:nvPr/>
        </p:nvSpPr>
        <p:spPr bwMode="auto">
          <a:xfrm>
            <a:off x="1371600" y="4279107"/>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FDA80280-A470-9540-AF58-58C5B403FCB0}"/>
              </a:ext>
            </a:extLst>
          </p:cNvPr>
          <p:cNvSpPr>
            <a:spLocks noChangeArrowheads="1"/>
          </p:cNvSpPr>
          <p:nvPr/>
        </p:nvSpPr>
        <p:spPr bwMode="auto">
          <a:xfrm>
            <a:off x="1371600" y="3395665"/>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0" name="Rectangle 12">
            <a:extLst>
              <a:ext uri="{FF2B5EF4-FFF2-40B4-BE49-F238E27FC236}">
                <a16:creationId xmlns:a16="http://schemas.microsoft.com/office/drawing/2014/main" id="{D8ED57E9-70FD-8B40-B2E2-B4129F8BB1C3}"/>
              </a:ext>
            </a:extLst>
          </p:cNvPr>
          <p:cNvSpPr>
            <a:spLocks noChangeArrowheads="1"/>
          </p:cNvSpPr>
          <p:nvPr/>
        </p:nvSpPr>
        <p:spPr bwMode="auto">
          <a:xfrm>
            <a:off x="1371600" y="2512220"/>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1" name="Rectangle 13">
            <a:extLst>
              <a:ext uri="{FF2B5EF4-FFF2-40B4-BE49-F238E27FC236}">
                <a16:creationId xmlns:a16="http://schemas.microsoft.com/office/drawing/2014/main" id="{2D583125-BB0B-7949-8742-E53D1FC3A27F}"/>
              </a:ext>
            </a:extLst>
          </p:cNvPr>
          <p:cNvSpPr>
            <a:spLocks noChangeArrowheads="1"/>
          </p:cNvSpPr>
          <p:nvPr/>
        </p:nvSpPr>
        <p:spPr bwMode="auto">
          <a:xfrm>
            <a:off x="1371600" y="7812882"/>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2" name="Slide Number Placeholder 3">
            <a:extLst>
              <a:ext uri="{FF2B5EF4-FFF2-40B4-BE49-F238E27FC236}">
                <a16:creationId xmlns:a16="http://schemas.microsoft.com/office/drawing/2014/main" id="{27B14902-E066-4E5C-8DCB-75BEF8580A5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27</a:t>
            </a:fld>
            <a:endParaRPr lang="en-US" sz="1350"/>
          </a:p>
        </p:txBody>
      </p:sp>
    </p:spTree>
    <p:extLst>
      <p:ext uri="{BB962C8B-B14F-4D97-AF65-F5344CB8AC3E}">
        <p14:creationId xmlns:p14="http://schemas.microsoft.com/office/powerpoint/2010/main" val="706784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A Closer Look at the OSI Layers</a:t>
            </a:r>
          </a:p>
        </p:txBody>
      </p:sp>
      <p:sp>
        <p:nvSpPr>
          <p:cNvPr id="9" name="Slide Number Placeholder 8"/>
          <p:cNvSpPr>
            <a:spLocks noGrp="1"/>
          </p:cNvSpPr>
          <p:nvPr>
            <p:ph type="sldNum" sz="quarter" idx="12"/>
          </p:nvPr>
        </p:nvSpPr>
        <p:spPr>
          <a:prstGeom prst="rect">
            <a:avLst/>
          </a:prstGeom>
        </p:spPr>
        <p:txBody>
          <a:bodyPr/>
          <a:lstStyle/>
          <a:p>
            <a:fld id="{76E8DCF4-EBDD-4FE1-8465-FD383573D554}" type="slidenum">
              <a:rPr lang="en-US" smtClean="0"/>
              <a:pPr/>
              <a:t>28</a:t>
            </a:fld>
            <a:endParaRPr lang="en-US"/>
          </a:p>
        </p:txBody>
      </p:sp>
      <p:grpSp>
        <p:nvGrpSpPr>
          <p:cNvPr id="2" name="Group 3"/>
          <p:cNvGrpSpPr>
            <a:grpSpLocks/>
          </p:cNvGrpSpPr>
          <p:nvPr/>
        </p:nvGrpSpPr>
        <p:grpSpPr bwMode="auto">
          <a:xfrm>
            <a:off x="3117059" y="7822407"/>
            <a:ext cx="11413331" cy="864393"/>
            <a:chOff x="349" y="3093"/>
            <a:chExt cx="4793" cy="363"/>
          </a:xfrm>
        </p:grpSpPr>
        <p:sp>
          <p:nvSpPr>
            <p:cNvPr id="1363972" name="Rectangle 4"/>
            <p:cNvSpPr>
              <a:spLocks noChangeArrowheads="1"/>
            </p:cNvSpPr>
            <p:nvPr/>
          </p:nvSpPr>
          <p:spPr bwMode="auto">
            <a:xfrm>
              <a:off x="349" y="3093"/>
              <a:ext cx="992"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63973" name="Rectangle 5"/>
            <p:cNvSpPr>
              <a:spLocks noChangeArrowheads="1"/>
            </p:cNvSpPr>
            <p:nvPr/>
          </p:nvSpPr>
          <p:spPr bwMode="auto">
            <a:xfrm>
              <a:off x="1581" y="3093"/>
              <a:ext cx="3561"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Bit transmission (distance, speed, medium)</a:t>
              </a:r>
            </a:p>
          </p:txBody>
        </p:sp>
      </p:grpSp>
      <p:grpSp>
        <p:nvGrpSpPr>
          <p:cNvPr id="3" name="Group 6"/>
          <p:cNvGrpSpPr>
            <a:grpSpLocks/>
          </p:cNvGrpSpPr>
          <p:nvPr/>
        </p:nvGrpSpPr>
        <p:grpSpPr bwMode="auto">
          <a:xfrm>
            <a:off x="3117059" y="6936582"/>
            <a:ext cx="11413331" cy="914400"/>
            <a:chOff x="349" y="2688"/>
            <a:chExt cx="4793" cy="384"/>
          </a:xfrm>
        </p:grpSpPr>
        <p:sp>
          <p:nvSpPr>
            <p:cNvPr id="1363975" name="Rectangle 7"/>
            <p:cNvSpPr>
              <a:spLocks noChangeArrowheads="1"/>
            </p:cNvSpPr>
            <p:nvPr/>
          </p:nvSpPr>
          <p:spPr bwMode="auto">
            <a:xfrm>
              <a:off x="349" y="2688"/>
              <a:ext cx="992" cy="384"/>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63976" name="Rectangle 8"/>
            <p:cNvSpPr>
              <a:spLocks noChangeArrowheads="1"/>
            </p:cNvSpPr>
            <p:nvPr/>
          </p:nvSpPr>
          <p:spPr bwMode="auto">
            <a:xfrm>
              <a:off x="1581" y="2699"/>
              <a:ext cx="3561" cy="363"/>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Node-to-node correctness (access, bit errors)</a:t>
              </a:r>
            </a:p>
          </p:txBody>
        </p:sp>
      </p:grpSp>
      <p:grpSp>
        <p:nvGrpSpPr>
          <p:cNvPr id="4" name="Group 9"/>
          <p:cNvGrpSpPr>
            <a:grpSpLocks/>
          </p:cNvGrpSpPr>
          <p:nvPr/>
        </p:nvGrpSpPr>
        <p:grpSpPr bwMode="auto">
          <a:xfrm>
            <a:off x="3117059" y="6096000"/>
            <a:ext cx="11406188" cy="866775"/>
            <a:chOff x="349" y="2282"/>
            <a:chExt cx="4790" cy="364"/>
          </a:xfrm>
        </p:grpSpPr>
        <p:sp>
          <p:nvSpPr>
            <p:cNvPr id="1363978" name="Rectangle 10"/>
            <p:cNvSpPr>
              <a:spLocks noChangeArrowheads="1"/>
            </p:cNvSpPr>
            <p:nvPr/>
          </p:nvSpPr>
          <p:spPr bwMode="auto">
            <a:xfrm>
              <a:off x="349" y="2282"/>
              <a:ext cx="992"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63979" name="Rectangle 11"/>
            <p:cNvSpPr>
              <a:spLocks noChangeArrowheads="1"/>
            </p:cNvSpPr>
            <p:nvPr/>
          </p:nvSpPr>
          <p:spPr bwMode="auto">
            <a:xfrm>
              <a:off x="1581" y="2283"/>
              <a:ext cx="3558"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Routing (addressing, congestion control)</a:t>
              </a:r>
            </a:p>
          </p:txBody>
        </p:sp>
      </p:grpSp>
      <p:grpSp>
        <p:nvGrpSpPr>
          <p:cNvPr id="5" name="Group 12"/>
          <p:cNvGrpSpPr>
            <a:grpSpLocks/>
          </p:cNvGrpSpPr>
          <p:nvPr/>
        </p:nvGrpSpPr>
        <p:grpSpPr bwMode="auto">
          <a:xfrm>
            <a:off x="3117059" y="5229227"/>
            <a:ext cx="11406188" cy="892970"/>
            <a:chOff x="349" y="1905"/>
            <a:chExt cx="4790" cy="375"/>
          </a:xfrm>
        </p:grpSpPr>
        <p:sp>
          <p:nvSpPr>
            <p:cNvPr id="1363981" name="Rectangle 13"/>
            <p:cNvSpPr>
              <a:spLocks noChangeArrowheads="1"/>
            </p:cNvSpPr>
            <p:nvPr/>
          </p:nvSpPr>
          <p:spPr bwMode="auto">
            <a:xfrm>
              <a:off x="349" y="1905"/>
              <a:ext cx="992" cy="37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63982" name="Rectangle 14"/>
            <p:cNvSpPr>
              <a:spLocks noChangeArrowheads="1"/>
            </p:cNvSpPr>
            <p:nvPr/>
          </p:nvSpPr>
          <p:spPr bwMode="auto">
            <a:xfrm>
              <a:off x="1581" y="1911"/>
              <a:ext cx="3558" cy="363"/>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End-to-end correctness (sequencing, loss)</a:t>
              </a:r>
            </a:p>
          </p:txBody>
        </p:sp>
      </p:grpSp>
      <p:grpSp>
        <p:nvGrpSpPr>
          <p:cNvPr id="6" name="Group 15"/>
          <p:cNvGrpSpPr>
            <a:grpSpLocks/>
          </p:cNvGrpSpPr>
          <p:nvPr/>
        </p:nvGrpSpPr>
        <p:grpSpPr bwMode="auto">
          <a:xfrm>
            <a:off x="3117059" y="4362452"/>
            <a:ext cx="11406188" cy="892970"/>
            <a:chOff x="349" y="1542"/>
            <a:chExt cx="4790" cy="375"/>
          </a:xfrm>
        </p:grpSpPr>
        <p:sp>
          <p:nvSpPr>
            <p:cNvPr id="1363984" name="Rectangle 16"/>
            <p:cNvSpPr>
              <a:spLocks noChangeArrowheads="1"/>
            </p:cNvSpPr>
            <p:nvPr/>
          </p:nvSpPr>
          <p:spPr bwMode="auto">
            <a:xfrm>
              <a:off x="349" y="1542"/>
              <a:ext cx="992" cy="375"/>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63985" name="Rectangle 17"/>
            <p:cNvSpPr>
              <a:spLocks noChangeArrowheads="1"/>
            </p:cNvSpPr>
            <p:nvPr/>
          </p:nvSpPr>
          <p:spPr bwMode="auto">
            <a:xfrm>
              <a:off x="1581" y="1548"/>
              <a:ext cx="3558" cy="36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Dialogue/session control (logon, checkpointing)</a:t>
              </a:r>
            </a:p>
          </p:txBody>
        </p:sp>
      </p:grpSp>
      <p:grpSp>
        <p:nvGrpSpPr>
          <p:cNvPr id="7" name="Group 18"/>
          <p:cNvGrpSpPr>
            <a:grpSpLocks/>
          </p:cNvGrpSpPr>
          <p:nvPr/>
        </p:nvGrpSpPr>
        <p:grpSpPr bwMode="auto">
          <a:xfrm>
            <a:off x="3117059" y="3495677"/>
            <a:ext cx="11406188" cy="892970"/>
            <a:chOff x="349" y="1179"/>
            <a:chExt cx="4790" cy="375"/>
          </a:xfrm>
        </p:grpSpPr>
        <p:sp>
          <p:nvSpPr>
            <p:cNvPr id="1363987" name="Rectangle 19"/>
            <p:cNvSpPr>
              <a:spLocks noChangeArrowheads="1"/>
            </p:cNvSpPr>
            <p:nvPr/>
          </p:nvSpPr>
          <p:spPr bwMode="auto">
            <a:xfrm>
              <a:off x="349" y="1179"/>
              <a:ext cx="992" cy="37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63988" name="Rectangle 20"/>
            <p:cNvSpPr>
              <a:spLocks noChangeArrowheads="1"/>
            </p:cNvSpPr>
            <p:nvPr/>
          </p:nvSpPr>
          <p:spPr bwMode="auto">
            <a:xfrm>
              <a:off x="1581" y="1185"/>
              <a:ext cx="3558" cy="363"/>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syntax (compression, encryption)</a:t>
              </a:r>
            </a:p>
          </p:txBody>
        </p:sp>
      </p:grpSp>
      <p:grpSp>
        <p:nvGrpSpPr>
          <p:cNvPr id="8" name="Group 21"/>
          <p:cNvGrpSpPr>
            <a:grpSpLocks/>
          </p:cNvGrpSpPr>
          <p:nvPr/>
        </p:nvGrpSpPr>
        <p:grpSpPr bwMode="auto">
          <a:xfrm>
            <a:off x="3117059" y="2628902"/>
            <a:ext cx="11406188" cy="892970"/>
            <a:chOff x="349" y="816"/>
            <a:chExt cx="4790" cy="375"/>
          </a:xfrm>
        </p:grpSpPr>
        <p:sp>
          <p:nvSpPr>
            <p:cNvPr id="1363990" name="Rectangle 22"/>
            <p:cNvSpPr>
              <a:spLocks noChangeArrowheads="1"/>
            </p:cNvSpPr>
            <p:nvPr/>
          </p:nvSpPr>
          <p:spPr bwMode="auto">
            <a:xfrm>
              <a:off x="349" y="816"/>
              <a:ext cx="992" cy="375"/>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63991" name="Rectangle 23"/>
            <p:cNvSpPr>
              <a:spLocks noChangeArrowheads="1"/>
            </p:cNvSpPr>
            <p:nvPr/>
          </p:nvSpPr>
          <p:spPr bwMode="auto">
            <a:xfrm>
              <a:off x="1581" y="822"/>
              <a:ext cx="3558" cy="36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Semantics (email, web, voice)</a:t>
              </a:r>
            </a:p>
          </p:txBody>
        </p:sp>
      </p:grpSp>
      <p:sp>
        <p:nvSpPr>
          <p:cNvPr id="10" name="Up Arrow 9">
            <a:extLst>
              <a:ext uri="{FF2B5EF4-FFF2-40B4-BE49-F238E27FC236}">
                <a16:creationId xmlns:a16="http://schemas.microsoft.com/office/drawing/2014/main" id="{3B3953CC-8F7F-5242-8765-B6F9E3E7DC1F}"/>
              </a:ext>
            </a:extLst>
          </p:cNvPr>
          <p:cNvSpPr/>
          <p:nvPr/>
        </p:nvSpPr>
        <p:spPr bwMode="auto">
          <a:xfrm>
            <a:off x="635852" y="2670631"/>
            <a:ext cx="1175610" cy="3659171"/>
          </a:xfrm>
          <a:prstGeom prst="upArrow">
            <a:avLst/>
          </a:prstGeom>
          <a:gradFill flip="none" rotWithShape="1">
            <a:gsLst>
              <a:gs pos="0">
                <a:schemeClr val="accent1">
                  <a:lumMod val="95000"/>
                  <a:lumOff val="5000"/>
                </a:schemeClr>
              </a:gs>
              <a:gs pos="100000">
                <a:schemeClr val="accent2">
                  <a:lumMod val="60000"/>
                  <a:lumOff val="40000"/>
                </a:schemeClr>
              </a:gs>
            </a:gsLst>
            <a:path path="circle">
              <a:fillToRect l="50000" t="130000" r="50000" b="-30000"/>
            </a:path>
            <a:tileRect/>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lumMod val="85000"/>
                  </a:schemeClr>
                </a:solidFill>
                <a:latin typeface="Arial Narrow" pitchFamily="34" charset="0"/>
              </a:rPr>
              <a:t>More software</a:t>
            </a:r>
          </a:p>
        </p:txBody>
      </p:sp>
      <p:sp>
        <p:nvSpPr>
          <p:cNvPr id="26" name="Up Arrow 25">
            <a:extLst>
              <a:ext uri="{FF2B5EF4-FFF2-40B4-BE49-F238E27FC236}">
                <a16:creationId xmlns:a16="http://schemas.microsoft.com/office/drawing/2014/main" id="{E3E46EAC-30BB-2C40-BA55-C316303252D5}"/>
              </a:ext>
            </a:extLst>
          </p:cNvPr>
          <p:cNvSpPr/>
          <p:nvPr/>
        </p:nvSpPr>
        <p:spPr bwMode="auto">
          <a:xfrm rot="10800000">
            <a:off x="1338992" y="5027630"/>
            <a:ext cx="1175609" cy="3659171"/>
          </a:xfrm>
          <a:prstGeom prst="up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More hardware</a:t>
            </a:r>
          </a:p>
        </p:txBody>
      </p:sp>
      <p:grpSp>
        <p:nvGrpSpPr>
          <p:cNvPr id="27" name="Group 38">
            <a:extLst>
              <a:ext uri="{FF2B5EF4-FFF2-40B4-BE49-F238E27FC236}">
                <a16:creationId xmlns:a16="http://schemas.microsoft.com/office/drawing/2014/main" id="{9D09A5A9-ABEE-2C4D-8026-8C918B194C0E}"/>
              </a:ext>
            </a:extLst>
          </p:cNvPr>
          <p:cNvGrpSpPr>
            <a:grpSpLocks/>
          </p:cNvGrpSpPr>
          <p:nvPr/>
        </p:nvGrpSpPr>
        <p:grpSpPr bwMode="auto">
          <a:xfrm>
            <a:off x="15201901" y="2643189"/>
            <a:ext cx="1983581" cy="6043611"/>
            <a:chOff x="175" y="1059"/>
            <a:chExt cx="864" cy="1731"/>
          </a:xfrm>
        </p:grpSpPr>
        <p:sp>
          <p:nvSpPr>
            <p:cNvPr id="28" name="Rectangle 39">
              <a:extLst>
                <a:ext uri="{FF2B5EF4-FFF2-40B4-BE49-F238E27FC236}">
                  <a16:creationId xmlns:a16="http://schemas.microsoft.com/office/drawing/2014/main" id="{5820CD58-B8DF-6F42-902C-83F30C70B808}"/>
                </a:ext>
              </a:extLst>
            </p:cNvPr>
            <p:cNvSpPr>
              <a:spLocks noChangeArrowheads="1"/>
            </p:cNvSpPr>
            <p:nvPr/>
          </p:nvSpPr>
          <p:spPr bwMode="auto">
            <a:xfrm>
              <a:off x="175" y="1059"/>
              <a:ext cx="864" cy="432"/>
            </a:xfrm>
            <a:prstGeom prst="rect">
              <a:avLst/>
            </a:prstGeom>
            <a:solidFill>
              <a:srgbClr val="CC0000">
                <a:alpha val="83000"/>
              </a:srgbClr>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Computers,</a:t>
              </a:r>
              <a:br>
                <a:rPr lang="en-US" sz="3000" dirty="0">
                  <a:solidFill>
                    <a:schemeClr val="bg1"/>
                  </a:solidFill>
                </a:rPr>
              </a:br>
              <a:r>
                <a:rPr lang="en-US" sz="3000" dirty="0">
                  <a:solidFill>
                    <a:schemeClr val="bg1"/>
                  </a:solidFill>
                </a:rPr>
                <a:t>SD-WAN</a:t>
              </a:r>
            </a:p>
          </p:txBody>
        </p:sp>
        <p:sp>
          <p:nvSpPr>
            <p:cNvPr id="29" name="Rectangle 40">
              <a:extLst>
                <a:ext uri="{FF2B5EF4-FFF2-40B4-BE49-F238E27FC236}">
                  <a16:creationId xmlns:a16="http://schemas.microsoft.com/office/drawing/2014/main" id="{B09257BA-D35A-974B-AE49-9BFEE26AD7C2}"/>
                </a:ext>
              </a:extLst>
            </p:cNvPr>
            <p:cNvSpPr>
              <a:spLocks noChangeArrowheads="1"/>
            </p:cNvSpPr>
            <p:nvPr/>
          </p:nvSpPr>
          <p:spPr bwMode="auto">
            <a:xfrm>
              <a:off x="175" y="1500"/>
              <a:ext cx="864" cy="432"/>
            </a:xfrm>
            <a:prstGeom prst="rect">
              <a:avLst/>
            </a:prstGeom>
            <a:solidFill>
              <a:srgbClr val="009900">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Firewalls</a:t>
              </a:r>
            </a:p>
          </p:txBody>
        </p:sp>
        <p:sp>
          <p:nvSpPr>
            <p:cNvPr id="30" name="Rectangle 41">
              <a:extLst>
                <a:ext uri="{FF2B5EF4-FFF2-40B4-BE49-F238E27FC236}">
                  <a16:creationId xmlns:a16="http://schemas.microsoft.com/office/drawing/2014/main" id="{B66611CD-CA57-C44E-B0CE-82163387C38D}"/>
                </a:ext>
              </a:extLst>
            </p:cNvPr>
            <p:cNvSpPr>
              <a:spLocks noChangeArrowheads="1"/>
            </p:cNvSpPr>
            <p:nvPr/>
          </p:nvSpPr>
          <p:spPr bwMode="auto">
            <a:xfrm>
              <a:off x="175" y="2358"/>
              <a:ext cx="864" cy="432"/>
            </a:xfrm>
            <a:prstGeom prst="rect">
              <a:avLst/>
            </a:prstGeom>
            <a:gradFill rotWithShape="1">
              <a:gsLst>
                <a:gs pos="0">
                  <a:srgbClr val="0000CC">
                    <a:alpha val="70000"/>
                  </a:srgbClr>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Switches</a:t>
              </a:r>
            </a:p>
          </p:txBody>
        </p:sp>
        <p:sp>
          <p:nvSpPr>
            <p:cNvPr id="31" name="Rectangle 42">
              <a:extLst>
                <a:ext uri="{FF2B5EF4-FFF2-40B4-BE49-F238E27FC236}">
                  <a16:creationId xmlns:a16="http://schemas.microsoft.com/office/drawing/2014/main" id="{91644503-781A-FD41-AB17-98B4D4816B49}"/>
                </a:ext>
              </a:extLst>
            </p:cNvPr>
            <p:cNvSpPr>
              <a:spLocks noChangeArrowheads="1"/>
            </p:cNvSpPr>
            <p:nvPr/>
          </p:nvSpPr>
          <p:spPr bwMode="auto">
            <a:xfrm>
              <a:off x="175" y="1925"/>
              <a:ext cx="864" cy="432"/>
            </a:xfrm>
            <a:prstGeom prst="rect">
              <a:avLst/>
            </a:prstGeom>
            <a:solidFill>
              <a:srgbClr val="3366FF">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Routers</a:t>
              </a:r>
            </a:p>
          </p:txBody>
        </p:sp>
      </p:grpSp>
    </p:spTree>
    <p:custDataLst>
      <p:tags r:id="rId1"/>
    </p:custDataLst>
    <p:extLst>
      <p:ext uri="{BB962C8B-B14F-4D97-AF65-F5344CB8AC3E}">
        <p14:creationId xmlns:p14="http://schemas.microsoft.com/office/powerpoint/2010/main" val="61436431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63" name="Rectangle 39"/>
          <p:cNvSpPr>
            <a:spLocks noGrp="1" noChangeArrowheads="1"/>
          </p:cNvSpPr>
          <p:nvPr>
            <p:ph type="title"/>
          </p:nvPr>
        </p:nvSpPr>
        <p:spPr/>
        <p:txBody>
          <a:bodyPr/>
          <a:lstStyle/>
          <a:p>
            <a:r>
              <a:rPr lang="en-US"/>
              <a:t>Moving Through the Layers</a:t>
            </a:r>
          </a:p>
        </p:txBody>
      </p:sp>
      <p:sp>
        <p:nvSpPr>
          <p:cNvPr id="13" name="Slide Number Placeholder 12"/>
          <p:cNvSpPr>
            <a:spLocks noGrp="1"/>
          </p:cNvSpPr>
          <p:nvPr>
            <p:ph type="sldNum" sz="quarter" idx="12"/>
          </p:nvPr>
        </p:nvSpPr>
        <p:spPr>
          <a:xfrm>
            <a:off x="13531486" y="9534526"/>
            <a:ext cx="4114800" cy="547688"/>
          </a:xfrm>
          <a:prstGeom prst="rect">
            <a:avLst/>
          </a:prstGeom>
        </p:spPr>
        <p:txBody>
          <a:bodyPr/>
          <a:lstStyle/>
          <a:p>
            <a:fld id="{52B67DA5-9DD9-4BCA-8370-9CA784C1DE92}" type="slidenum">
              <a:rPr lang="en-US" smtClean="0"/>
              <a:pPr/>
              <a:t>29</a:t>
            </a:fld>
            <a:endParaRPr lang="en-US"/>
          </a:p>
        </p:txBody>
      </p:sp>
      <p:sp>
        <p:nvSpPr>
          <p:cNvPr id="1357829" name="Text Box 5"/>
          <p:cNvSpPr txBox="1">
            <a:spLocks noChangeArrowheads="1"/>
          </p:cNvSpPr>
          <p:nvPr/>
        </p:nvSpPr>
        <p:spPr bwMode="auto">
          <a:xfrm>
            <a:off x="7298594" y="1816088"/>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30" name="AutoShape 6"/>
          <p:cNvSpPr>
            <a:spLocks noChangeArrowheads="1"/>
          </p:cNvSpPr>
          <p:nvPr/>
        </p:nvSpPr>
        <p:spPr bwMode="auto">
          <a:xfrm>
            <a:off x="2364582" y="7801331"/>
            <a:ext cx="1676400" cy="856536"/>
          </a:xfrm>
          <a:prstGeom prst="rightArrow">
            <a:avLst>
              <a:gd name="adj1" fmla="val 58963"/>
              <a:gd name="adj2" fmla="val 78034"/>
            </a:avLst>
          </a:prstGeom>
          <a:solidFill>
            <a:srgbClr val="9900CC"/>
          </a:solidFill>
          <a:ln w="28575" algn="ctr">
            <a:solidFill>
              <a:schemeClr val="tx1"/>
            </a:solidFill>
            <a:miter lim="800000"/>
            <a:headEnd/>
            <a:tailEnd/>
          </a:ln>
          <a:effectLst/>
        </p:spPr>
        <p:txBody>
          <a:bodyPr anchor="ctr">
            <a:spAutoFit/>
          </a:bodyPr>
          <a:lstStyle/>
          <a:p>
            <a:endParaRPr lang="en-US" sz="2700"/>
          </a:p>
        </p:txBody>
      </p:sp>
      <p:sp>
        <p:nvSpPr>
          <p:cNvPr id="1357831" name="Rectangle 7"/>
          <p:cNvSpPr>
            <a:spLocks noChangeArrowheads="1"/>
          </p:cNvSpPr>
          <p:nvPr/>
        </p:nvSpPr>
        <p:spPr bwMode="auto">
          <a:xfrm>
            <a:off x="1714500"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32" name="Rectangle 8"/>
          <p:cNvSpPr>
            <a:spLocks noChangeArrowheads="1"/>
          </p:cNvSpPr>
          <p:nvPr/>
        </p:nvSpPr>
        <p:spPr bwMode="auto">
          <a:xfrm>
            <a:off x="1714500"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33" name="Rectangle 9"/>
          <p:cNvSpPr>
            <a:spLocks noChangeArrowheads="1"/>
          </p:cNvSpPr>
          <p:nvPr/>
        </p:nvSpPr>
        <p:spPr bwMode="auto">
          <a:xfrm>
            <a:off x="1714500"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34" name="Rectangle 10"/>
          <p:cNvSpPr>
            <a:spLocks noChangeArrowheads="1"/>
          </p:cNvSpPr>
          <p:nvPr/>
        </p:nvSpPr>
        <p:spPr bwMode="auto">
          <a:xfrm>
            <a:off x="1714500"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35" name="Rectangle 11"/>
          <p:cNvSpPr>
            <a:spLocks noChangeArrowheads="1"/>
          </p:cNvSpPr>
          <p:nvPr/>
        </p:nvSpPr>
        <p:spPr bwMode="auto">
          <a:xfrm>
            <a:off x="1714500"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36" name="Rectangle 12"/>
          <p:cNvSpPr>
            <a:spLocks noChangeArrowheads="1"/>
          </p:cNvSpPr>
          <p:nvPr/>
        </p:nvSpPr>
        <p:spPr bwMode="auto">
          <a:xfrm>
            <a:off x="1714500"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37" name="Rectangle 13"/>
          <p:cNvSpPr>
            <a:spLocks noChangeArrowheads="1"/>
          </p:cNvSpPr>
          <p:nvPr/>
        </p:nvSpPr>
        <p:spPr bwMode="auto">
          <a:xfrm>
            <a:off x="1714500"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grpSp>
        <p:nvGrpSpPr>
          <p:cNvPr id="2" name="Group 14"/>
          <p:cNvGrpSpPr>
            <a:grpSpLocks/>
          </p:cNvGrpSpPr>
          <p:nvPr/>
        </p:nvGrpSpPr>
        <p:grpSpPr bwMode="auto">
          <a:xfrm>
            <a:off x="6881812" y="2726535"/>
            <a:ext cx="1076326" cy="461964"/>
            <a:chOff x="2365" y="1386"/>
            <a:chExt cx="452" cy="194"/>
          </a:xfrm>
        </p:grpSpPr>
        <p:sp>
          <p:nvSpPr>
            <p:cNvPr id="1357839" name="Text Box 15"/>
            <p:cNvSpPr txBox="1">
              <a:spLocks noChangeArrowheads="1"/>
            </p:cNvSpPr>
            <p:nvPr/>
          </p:nvSpPr>
          <p:spPr bwMode="auto">
            <a:xfrm>
              <a:off x="2535" y="138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0" name="Text Box 16"/>
            <p:cNvSpPr txBox="1">
              <a:spLocks noChangeArrowheads="1"/>
            </p:cNvSpPr>
            <p:nvPr/>
          </p:nvSpPr>
          <p:spPr bwMode="auto">
            <a:xfrm>
              <a:off x="2365" y="138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3" name="Group 17"/>
          <p:cNvGrpSpPr>
            <a:grpSpLocks/>
          </p:cNvGrpSpPr>
          <p:nvPr/>
        </p:nvGrpSpPr>
        <p:grpSpPr bwMode="auto">
          <a:xfrm>
            <a:off x="6503194" y="3612362"/>
            <a:ext cx="1454944" cy="461964"/>
            <a:chOff x="2206" y="1758"/>
            <a:chExt cx="611" cy="194"/>
          </a:xfrm>
        </p:grpSpPr>
        <p:sp>
          <p:nvSpPr>
            <p:cNvPr id="1357842" name="Text Box 18"/>
            <p:cNvSpPr txBox="1">
              <a:spLocks noChangeArrowheads="1"/>
            </p:cNvSpPr>
            <p:nvPr/>
          </p:nvSpPr>
          <p:spPr bwMode="auto">
            <a:xfrm>
              <a:off x="2535" y="175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3" name="Text Box 19"/>
            <p:cNvSpPr txBox="1">
              <a:spLocks noChangeArrowheads="1"/>
            </p:cNvSpPr>
            <p:nvPr/>
          </p:nvSpPr>
          <p:spPr bwMode="auto">
            <a:xfrm>
              <a:off x="2206" y="175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4" name="Text Box 20"/>
            <p:cNvSpPr txBox="1">
              <a:spLocks noChangeArrowheads="1"/>
            </p:cNvSpPr>
            <p:nvPr/>
          </p:nvSpPr>
          <p:spPr bwMode="auto">
            <a:xfrm>
              <a:off x="2365" y="175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4" name="Group 21"/>
          <p:cNvGrpSpPr>
            <a:grpSpLocks/>
          </p:cNvGrpSpPr>
          <p:nvPr/>
        </p:nvGrpSpPr>
        <p:grpSpPr bwMode="auto">
          <a:xfrm>
            <a:off x="6124577" y="4498192"/>
            <a:ext cx="1833563" cy="464345"/>
            <a:chOff x="2047" y="2130"/>
            <a:chExt cx="770" cy="195"/>
          </a:xfrm>
        </p:grpSpPr>
        <p:sp>
          <p:nvSpPr>
            <p:cNvPr id="1357846" name="Text Box 22"/>
            <p:cNvSpPr txBox="1">
              <a:spLocks noChangeArrowheads="1"/>
            </p:cNvSpPr>
            <p:nvPr/>
          </p:nvSpPr>
          <p:spPr bwMode="auto">
            <a:xfrm>
              <a:off x="2535" y="2131"/>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7" name="Text Box 23"/>
            <p:cNvSpPr txBox="1">
              <a:spLocks noChangeArrowheads="1"/>
            </p:cNvSpPr>
            <p:nvPr/>
          </p:nvSpPr>
          <p:spPr bwMode="auto">
            <a:xfrm>
              <a:off x="2365" y="2131"/>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48" name="Text Box 24"/>
            <p:cNvSpPr txBox="1">
              <a:spLocks noChangeArrowheads="1"/>
            </p:cNvSpPr>
            <p:nvPr/>
          </p:nvSpPr>
          <p:spPr bwMode="auto">
            <a:xfrm>
              <a:off x="2206" y="2131"/>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9" name="Text Box 25"/>
            <p:cNvSpPr txBox="1">
              <a:spLocks noChangeArrowheads="1"/>
            </p:cNvSpPr>
            <p:nvPr/>
          </p:nvSpPr>
          <p:spPr bwMode="auto">
            <a:xfrm>
              <a:off x="2047" y="213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5" name="Group 26"/>
          <p:cNvGrpSpPr>
            <a:grpSpLocks/>
          </p:cNvGrpSpPr>
          <p:nvPr/>
        </p:nvGrpSpPr>
        <p:grpSpPr bwMode="auto">
          <a:xfrm>
            <a:off x="5767388" y="5384019"/>
            <a:ext cx="2190751" cy="464345"/>
            <a:chOff x="1897" y="2502"/>
            <a:chExt cx="920" cy="195"/>
          </a:xfrm>
        </p:grpSpPr>
        <p:sp>
          <p:nvSpPr>
            <p:cNvPr id="1357851" name="Text Box 27"/>
            <p:cNvSpPr txBox="1">
              <a:spLocks noChangeArrowheads="1"/>
            </p:cNvSpPr>
            <p:nvPr/>
          </p:nvSpPr>
          <p:spPr bwMode="auto">
            <a:xfrm>
              <a:off x="2535" y="250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2" name="Text Box 28"/>
            <p:cNvSpPr txBox="1">
              <a:spLocks noChangeArrowheads="1"/>
            </p:cNvSpPr>
            <p:nvPr/>
          </p:nvSpPr>
          <p:spPr bwMode="auto">
            <a:xfrm>
              <a:off x="2365" y="250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3" name="Text Box 29"/>
            <p:cNvSpPr txBox="1">
              <a:spLocks noChangeArrowheads="1"/>
            </p:cNvSpPr>
            <p:nvPr/>
          </p:nvSpPr>
          <p:spPr bwMode="auto">
            <a:xfrm>
              <a:off x="2206" y="250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54" name="Text Box 30"/>
            <p:cNvSpPr txBox="1">
              <a:spLocks noChangeArrowheads="1"/>
            </p:cNvSpPr>
            <p:nvPr/>
          </p:nvSpPr>
          <p:spPr bwMode="auto">
            <a:xfrm>
              <a:off x="2047" y="250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55" name="Text Box 31"/>
            <p:cNvSpPr txBox="1">
              <a:spLocks noChangeArrowheads="1"/>
            </p:cNvSpPr>
            <p:nvPr/>
          </p:nvSpPr>
          <p:spPr bwMode="auto">
            <a:xfrm>
              <a:off x="1897" y="2502"/>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6" name="Group 32"/>
          <p:cNvGrpSpPr>
            <a:grpSpLocks/>
          </p:cNvGrpSpPr>
          <p:nvPr/>
        </p:nvGrpSpPr>
        <p:grpSpPr bwMode="auto">
          <a:xfrm>
            <a:off x="5384009" y="6274604"/>
            <a:ext cx="2574131" cy="461964"/>
            <a:chOff x="1736" y="2876"/>
            <a:chExt cx="1081" cy="194"/>
          </a:xfrm>
        </p:grpSpPr>
        <p:sp>
          <p:nvSpPr>
            <p:cNvPr id="1357857" name="Text Box 33"/>
            <p:cNvSpPr txBox="1">
              <a:spLocks noChangeArrowheads="1"/>
            </p:cNvSpPr>
            <p:nvPr/>
          </p:nvSpPr>
          <p:spPr bwMode="auto">
            <a:xfrm>
              <a:off x="2535" y="287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8" name="Text Box 34"/>
            <p:cNvSpPr txBox="1">
              <a:spLocks noChangeArrowheads="1"/>
            </p:cNvSpPr>
            <p:nvPr/>
          </p:nvSpPr>
          <p:spPr bwMode="auto">
            <a:xfrm>
              <a:off x="2365" y="287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9" name="Text Box 35"/>
            <p:cNvSpPr txBox="1">
              <a:spLocks noChangeArrowheads="1"/>
            </p:cNvSpPr>
            <p:nvPr/>
          </p:nvSpPr>
          <p:spPr bwMode="auto">
            <a:xfrm>
              <a:off x="2206" y="287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60" name="Text Box 36"/>
            <p:cNvSpPr txBox="1">
              <a:spLocks noChangeArrowheads="1"/>
            </p:cNvSpPr>
            <p:nvPr/>
          </p:nvSpPr>
          <p:spPr bwMode="auto">
            <a:xfrm>
              <a:off x="2047" y="287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61" name="Text Box 37"/>
            <p:cNvSpPr txBox="1">
              <a:spLocks noChangeArrowheads="1"/>
            </p:cNvSpPr>
            <p:nvPr/>
          </p:nvSpPr>
          <p:spPr bwMode="auto">
            <a:xfrm>
              <a:off x="1897" y="287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62" name="Text Box 38"/>
            <p:cNvSpPr txBox="1">
              <a:spLocks noChangeArrowheads="1"/>
            </p:cNvSpPr>
            <p:nvPr/>
          </p:nvSpPr>
          <p:spPr bwMode="auto">
            <a:xfrm>
              <a:off x="1736" y="2876"/>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sp>
        <p:nvSpPr>
          <p:cNvPr id="1357864" name="Rectangle 40"/>
          <p:cNvSpPr>
            <a:spLocks noChangeArrowheads="1"/>
          </p:cNvSpPr>
          <p:nvPr/>
        </p:nvSpPr>
        <p:spPr bwMode="auto">
          <a:xfrm>
            <a:off x="12640899"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57865" name="Rectangle 41"/>
          <p:cNvSpPr>
            <a:spLocks noChangeArrowheads="1"/>
          </p:cNvSpPr>
          <p:nvPr/>
        </p:nvSpPr>
        <p:spPr bwMode="auto">
          <a:xfrm>
            <a:off x="12640899"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66" name="Rectangle 42"/>
          <p:cNvSpPr>
            <a:spLocks noChangeArrowheads="1"/>
          </p:cNvSpPr>
          <p:nvPr/>
        </p:nvSpPr>
        <p:spPr bwMode="auto">
          <a:xfrm>
            <a:off x="12640899"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67" name="Rectangle 43"/>
          <p:cNvSpPr>
            <a:spLocks noChangeArrowheads="1"/>
          </p:cNvSpPr>
          <p:nvPr/>
        </p:nvSpPr>
        <p:spPr bwMode="auto">
          <a:xfrm>
            <a:off x="12640899"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68" name="Rectangle 44"/>
          <p:cNvSpPr>
            <a:spLocks noChangeArrowheads="1"/>
          </p:cNvSpPr>
          <p:nvPr/>
        </p:nvSpPr>
        <p:spPr bwMode="auto">
          <a:xfrm>
            <a:off x="12640899"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69" name="Rectangle 45"/>
          <p:cNvSpPr>
            <a:spLocks noChangeArrowheads="1"/>
          </p:cNvSpPr>
          <p:nvPr/>
        </p:nvSpPr>
        <p:spPr bwMode="auto">
          <a:xfrm>
            <a:off x="12640899"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70" name="Rectangle 46"/>
          <p:cNvSpPr>
            <a:spLocks noChangeArrowheads="1"/>
          </p:cNvSpPr>
          <p:nvPr/>
        </p:nvSpPr>
        <p:spPr bwMode="auto">
          <a:xfrm>
            <a:off x="12640899"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71" name="Text Box 47"/>
          <p:cNvSpPr txBox="1">
            <a:spLocks noChangeArrowheads="1"/>
          </p:cNvSpPr>
          <p:nvPr/>
        </p:nvSpPr>
        <p:spPr bwMode="auto">
          <a:xfrm>
            <a:off x="10619218" y="2702719"/>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grpSp>
        <p:nvGrpSpPr>
          <p:cNvPr id="7" name="Group 48"/>
          <p:cNvGrpSpPr>
            <a:grpSpLocks/>
          </p:cNvGrpSpPr>
          <p:nvPr/>
        </p:nvGrpSpPr>
        <p:grpSpPr bwMode="auto">
          <a:xfrm>
            <a:off x="10215562" y="3605201"/>
            <a:ext cx="1076326" cy="461961"/>
            <a:chOff x="3765" y="1755"/>
            <a:chExt cx="452" cy="194"/>
          </a:xfrm>
        </p:grpSpPr>
        <p:sp>
          <p:nvSpPr>
            <p:cNvPr id="1357873" name="Text Box 49"/>
            <p:cNvSpPr txBox="1">
              <a:spLocks noChangeArrowheads="1"/>
            </p:cNvSpPr>
            <p:nvPr/>
          </p:nvSpPr>
          <p:spPr bwMode="auto">
            <a:xfrm>
              <a:off x="3935" y="1755"/>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4" name="Text Box 50"/>
            <p:cNvSpPr txBox="1">
              <a:spLocks noChangeArrowheads="1"/>
            </p:cNvSpPr>
            <p:nvPr/>
          </p:nvSpPr>
          <p:spPr bwMode="auto">
            <a:xfrm>
              <a:off x="3765" y="1755"/>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8" name="Group 51"/>
          <p:cNvGrpSpPr>
            <a:grpSpLocks/>
          </p:cNvGrpSpPr>
          <p:nvPr/>
        </p:nvGrpSpPr>
        <p:grpSpPr bwMode="auto">
          <a:xfrm>
            <a:off x="9836944" y="4493426"/>
            <a:ext cx="1454944" cy="461964"/>
            <a:chOff x="3606" y="2128"/>
            <a:chExt cx="611" cy="194"/>
          </a:xfrm>
        </p:grpSpPr>
        <p:sp>
          <p:nvSpPr>
            <p:cNvPr id="1357876" name="Text Box 52"/>
            <p:cNvSpPr txBox="1">
              <a:spLocks noChangeArrowheads="1"/>
            </p:cNvSpPr>
            <p:nvPr/>
          </p:nvSpPr>
          <p:spPr bwMode="auto">
            <a:xfrm>
              <a:off x="3935" y="212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7" name="Text Box 53"/>
            <p:cNvSpPr txBox="1">
              <a:spLocks noChangeArrowheads="1"/>
            </p:cNvSpPr>
            <p:nvPr/>
          </p:nvSpPr>
          <p:spPr bwMode="auto">
            <a:xfrm>
              <a:off x="3765" y="212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78" name="Text Box 54"/>
            <p:cNvSpPr txBox="1">
              <a:spLocks noChangeArrowheads="1"/>
            </p:cNvSpPr>
            <p:nvPr/>
          </p:nvSpPr>
          <p:spPr bwMode="auto">
            <a:xfrm>
              <a:off x="3606" y="212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grpSp>
      <p:grpSp>
        <p:nvGrpSpPr>
          <p:cNvPr id="9" name="Group 55"/>
          <p:cNvGrpSpPr>
            <a:grpSpLocks/>
          </p:cNvGrpSpPr>
          <p:nvPr/>
        </p:nvGrpSpPr>
        <p:grpSpPr bwMode="auto">
          <a:xfrm>
            <a:off x="9458326" y="5379252"/>
            <a:ext cx="1833563" cy="461964"/>
            <a:chOff x="3447" y="2500"/>
            <a:chExt cx="770" cy="194"/>
          </a:xfrm>
        </p:grpSpPr>
        <p:sp>
          <p:nvSpPr>
            <p:cNvPr id="1357880" name="Text Box 56"/>
            <p:cNvSpPr txBox="1">
              <a:spLocks noChangeArrowheads="1"/>
            </p:cNvSpPr>
            <p:nvPr/>
          </p:nvSpPr>
          <p:spPr bwMode="auto">
            <a:xfrm>
              <a:off x="3935" y="2500"/>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1" name="Text Box 57"/>
            <p:cNvSpPr txBox="1">
              <a:spLocks noChangeArrowheads="1"/>
            </p:cNvSpPr>
            <p:nvPr/>
          </p:nvSpPr>
          <p:spPr bwMode="auto">
            <a:xfrm>
              <a:off x="3765" y="2500"/>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2" name="Text Box 58"/>
            <p:cNvSpPr txBox="1">
              <a:spLocks noChangeArrowheads="1"/>
            </p:cNvSpPr>
            <p:nvPr/>
          </p:nvSpPr>
          <p:spPr bwMode="auto">
            <a:xfrm>
              <a:off x="3606" y="2500"/>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3" name="Text Box 59"/>
            <p:cNvSpPr txBox="1">
              <a:spLocks noChangeArrowheads="1"/>
            </p:cNvSpPr>
            <p:nvPr/>
          </p:nvSpPr>
          <p:spPr bwMode="auto">
            <a:xfrm>
              <a:off x="3447" y="250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10" name="Group 60"/>
          <p:cNvGrpSpPr>
            <a:grpSpLocks/>
          </p:cNvGrpSpPr>
          <p:nvPr/>
        </p:nvGrpSpPr>
        <p:grpSpPr bwMode="auto">
          <a:xfrm>
            <a:off x="9101138" y="6267432"/>
            <a:ext cx="2190751" cy="461961"/>
            <a:chOff x="3297" y="2873"/>
            <a:chExt cx="920" cy="194"/>
          </a:xfrm>
        </p:grpSpPr>
        <p:sp>
          <p:nvSpPr>
            <p:cNvPr id="1357885" name="Text Box 61"/>
            <p:cNvSpPr txBox="1">
              <a:spLocks noChangeArrowheads="1"/>
            </p:cNvSpPr>
            <p:nvPr/>
          </p:nvSpPr>
          <p:spPr bwMode="auto">
            <a:xfrm>
              <a:off x="3935" y="287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6" name="Text Box 62"/>
            <p:cNvSpPr txBox="1">
              <a:spLocks noChangeArrowheads="1"/>
            </p:cNvSpPr>
            <p:nvPr/>
          </p:nvSpPr>
          <p:spPr bwMode="auto">
            <a:xfrm>
              <a:off x="3765" y="287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7" name="Text Box 63"/>
            <p:cNvSpPr txBox="1">
              <a:spLocks noChangeArrowheads="1"/>
            </p:cNvSpPr>
            <p:nvPr/>
          </p:nvSpPr>
          <p:spPr bwMode="auto">
            <a:xfrm>
              <a:off x="3606" y="287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8" name="Text Box 64"/>
            <p:cNvSpPr txBox="1">
              <a:spLocks noChangeArrowheads="1"/>
            </p:cNvSpPr>
            <p:nvPr/>
          </p:nvSpPr>
          <p:spPr bwMode="auto">
            <a:xfrm>
              <a:off x="3447" y="287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89" name="Text Box 65"/>
            <p:cNvSpPr txBox="1">
              <a:spLocks noChangeArrowheads="1"/>
            </p:cNvSpPr>
            <p:nvPr/>
          </p:nvSpPr>
          <p:spPr bwMode="auto">
            <a:xfrm>
              <a:off x="3297" y="2873"/>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11" name="Group 66"/>
          <p:cNvGrpSpPr>
            <a:grpSpLocks/>
          </p:cNvGrpSpPr>
          <p:nvPr/>
        </p:nvGrpSpPr>
        <p:grpSpPr bwMode="auto">
          <a:xfrm>
            <a:off x="8717758" y="7155659"/>
            <a:ext cx="2574131" cy="466726"/>
            <a:chOff x="3136" y="3246"/>
            <a:chExt cx="1081" cy="196"/>
          </a:xfrm>
        </p:grpSpPr>
        <p:sp>
          <p:nvSpPr>
            <p:cNvPr id="1357891" name="Text Box 67"/>
            <p:cNvSpPr txBox="1">
              <a:spLocks noChangeArrowheads="1"/>
            </p:cNvSpPr>
            <p:nvPr/>
          </p:nvSpPr>
          <p:spPr bwMode="auto">
            <a:xfrm>
              <a:off x="3935" y="324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2" name="Text Box 68"/>
            <p:cNvSpPr txBox="1">
              <a:spLocks noChangeArrowheads="1"/>
            </p:cNvSpPr>
            <p:nvPr/>
          </p:nvSpPr>
          <p:spPr bwMode="auto">
            <a:xfrm>
              <a:off x="3765" y="324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93" name="Text Box 69"/>
            <p:cNvSpPr txBox="1">
              <a:spLocks noChangeArrowheads="1"/>
            </p:cNvSpPr>
            <p:nvPr/>
          </p:nvSpPr>
          <p:spPr bwMode="auto">
            <a:xfrm>
              <a:off x="3606" y="324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94" name="Text Box 70"/>
            <p:cNvSpPr txBox="1">
              <a:spLocks noChangeArrowheads="1"/>
            </p:cNvSpPr>
            <p:nvPr/>
          </p:nvSpPr>
          <p:spPr bwMode="auto">
            <a:xfrm>
              <a:off x="3447" y="324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95" name="Text Box 71"/>
            <p:cNvSpPr txBox="1">
              <a:spLocks noChangeArrowheads="1"/>
            </p:cNvSpPr>
            <p:nvPr/>
          </p:nvSpPr>
          <p:spPr bwMode="auto">
            <a:xfrm>
              <a:off x="3297" y="324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96" name="Text Box 72"/>
            <p:cNvSpPr txBox="1">
              <a:spLocks noChangeArrowheads="1"/>
            </p:cNvSpPr>
            <p:nvPr/>
          </p:nvSpPr>
          <p:spPr bwMode="auto">
            <a:xfrm>
              <a:off x="3136" y="3248"/>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grpSp>
        <p:nvGrpSpPr>
          <p:cNvPr id="12" name="Group 73"/>
          <p:cNvGrpSpPr>
            <a:grpSpLocks/>
          </p:cNvGrpSpPr>
          <p:nvPr/>
        </p:nvGrpSpPr>
        <p:grpSpPr bwMode="auto">
          <a:xfrm>
            <a:off x="4841083" y="7162807"/>
            <a:ext cx="3624262" cy="466725"/>
            <a:chOff x="1508" y="3249"/>
            <a:chExt cx="1522" cy="196"/>
          </a:xfrm>
        </p:grpSpPr>
        <p:sp>
          <p:nvSpPr>
            <p:cNvPr id="1357898" name="Text Box 74"/>
            <p:cNvSpPr txBox="1">
              <a:spLocks noChangeArrowheads="1"/>
            </p:cNvSpPr>
            <p:nvPr/>
          </p:nvSpPr>
          <p:spPr bwMode="auto">
            <a:xfrm>
              <a:off x="2535" y="3249"/>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9" name="Text Box 75"/>
            <p:cNvSpPr txBox="1">
              <a:spLocks noChangeArrowheads="1"/>
            </p:cNvSpPr>
            <p:nvPr/>
          </p:nvSpPr>
          <p:spPr bwMode="auto">
            <a:xfrm>
              <a:off x="2365" y="3249"/>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900" name="Text Box 76"/>
            <p:cNvSpPr txBox="1">
              <a:spLocks noChangeArrowheads="1"/>
            </p:cNvSpPr>
            <p:nvPr/>
          </p:nvSpPr>
          <p:spPr bwMode="auto">
            <a:xfrm>
              <a:off x="2206" y="3249"/>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901" name="Text Box 77"/>
            <p:cNvSpPr txBox="1">
              <a:spLocks noChangeArrowheads="1"/>
            </p:cNvSpPr>
            <p:nvPr/>
          </p:nvSpPr>
          <p:spPr bwMode="auto">
            <a:xfrm>
              <a:off x="2047" y="3249"/>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902" name="Text Box 78"/>
            <p:cNvSpPr txBox="1">
              <a:spLocks noChangeArrowheads="1"/>
            </p:cNvSpPr>
            <p:nvPr/>
          </p:nvSpPr>
          <p:spPr bwMode="auto">
            <a:xfrm>
              <a:off x="1897" y="3249"/>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903" name="Text Box 79"/>
            <p:cNvSpPr txBox="1">
              <a:spLocks noChangeArrowheads="1"/>
            </p:cNvSpPr>
            <p:nvPr/>
          </p:nvSpPr>
          <p:spPr bwMode="auto">
            <a:xfrm>
              <a:off x="1736" y="3251"/>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sp>
          <p:nvSpPr>
            <p:cNvPr id="1357904" name="Text Box 80"/>
            <p:cNvSpPr txBox="1">
              <a:spLocks noChangeArrowheads="1"/>
            </p:cNvSpPr>
            <p:nvPr/>
          </p:nvSpPr>
          <p:spPr bwMode="auto">
            <a:xfrm>
              <a:off x="1508" y="3251"/>
              <a:ext cx="226"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DLH</a:t>
              </a:r>
            </a:p>
          </p:txBody>
        </p:sp>
        <p:sp>
          <p:nvSpPr>
            <p:cNvPr id="1357905" name="Text Box 81"/>
            <p:cNvSpPr txBox="1">
              <a:spLocks noChangeArrowheads="1"/>
            </p:cNvSpPr>
            <p:nvPr/>
          </p:nvSpPr>
          <p:spPr bwMode="auto">
            <a:xfrm>
              <a:off x="2831" y="3249"/>
              <a:ext cx="199"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DLT</a:t>
              </a:r>
            </a:p>
          </p:txBody>
        </p:sp>
      </p:grpSp>
      <p:sp>
        <p:nvSpPr>
          <p:cNvPr id="1357906" name="Rectangle 82"/>
          <p:cNvSpPr>
            <a:spLocks noChangeArrowheads="1"/>
          </p:cNvSpPr>
          <p:nvPr/>
        </p:nvSpPr>
        <p:spPr bwMode="auto">
          <a:xfrm>
            <a:off x="4929188" y="4845531"/>
            <a:ext cx="6507957" cy="507831"/>
          </a:xfrm>
          <a:prstGeom prst="rect">
            <a:avLst/>
          </a:prstGeom>
          <a:solidFill>
            <a:srgbClr val="FFFFFF"/>
          </a:solidFill>
          <a:ln w="28575" algn="ctr">
            <a:noFill/>
            <a:miter lim="800000"/>
            <a:headEnd/>
            <a:tailEnd/>
          </a:ln>
          <a:effectLst/>
        </p:spPr>
        <p:txBody>
          <a:bodyPr anchor="ctr">
            <a:spAutoFit/>
          </a:bodyPr>
          <a:lstStyle/>
          <a:p>
            <a:endParaRPr lang="en-US" sz="2700"/>
          </a:p>
        </p:txBody>
      </p:sp>
      <p:sp>
        <p:nvSpPr>
          <p:cNvPr id="1357907" name="AutoShape 83"/>
          <p:cNvSpPr>
            <a:spLocks noChangeArrowheads="1"/>
          </p:cNvSpPr>
          <p:nvPr/>
        </p:nvSpPr>
        <p:spPr bwMode="auto">
          <a:xfrm flipV="1">
            <a:off x="10632282" y="477789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
        <p:nvSpPr>
          <p:cNvPr id="1357908" name="AutoShape 84"/>
          <p:cNvSpPr>
            <a:spLocks noChangeArrowheads="1"/>
          </p:cNvSpPr>
          <p:nvPr/>
        </p:nvSpPr>
        <p:spPr bwMode="auto">
          <a:xfrm>
            <a:off x="4586288" y="7805738"/>
            <a:ext cx="6927057" cy="1223963"/>
          </a:xfrm>
          <a:prstGeom prst="rightArrow">
            <a:avLst>
              <a:gd name="adj1" fmla="val 49824"/>
              <a:gd name="adj2" fmla="val 93487"/>
            </a:avLst>
          </a:prstGeom>
          <a:solidFill>
            <a:srgbClr val="FFCC66"/>
          </a:solidFill>
          <a:ln w="28575" algn="ctr">
            <a:solidFill>
              <a:schemeClr val="tx1"/>
            </a:solidFill>
            <a:miter lim="800000"/>
            <a:headEnd/>
            <a:tailEnd/>
          </a:ln>
          <a:effectLst/>
        </p:spPr>
        <p:txBody>
          <a:bodyPr wrap="none" anchor="ctr"/>
          <a:lstStyle/>
          <a:p>
            <a:endParaRPr lang="en-US" sz="2700"/>
          </a:p>
        </p:txBody>
      </p:sp>
      <p:sp>
        <p:nvSpPr>
          <p:cNvPr id="1357909" name="AutoShape 85"/>
          <p:cNvSpPr>
            <a:spLocks noChangeArrowheads="1"/>
          </p:cNvSpPr>
          <p:nvPr/>
        </p:nvSpPr>
        <p:spPr bwMode="auto">
          <a:xfrm>
            <a:off x="4383882" y="479694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Tree>
    <p:custDataLst>
      <p:tags r:id="rId1"/>
    </p:custDataLst>
    <p:extLst>
      <p:ext uri="{BB962C8B-B14F-4D97-AF65-F5344CB8AC3E}">
        <p14:creationId xmlns:p14="http://schemas.microsoft.com/office/powerpoint/2010/main" val="17965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57909"/>
                                        </p:tgtEl>
                                        <p:attrNameLst>
                                          <p:attrName>style.visibility</p:attrName>
                                        </p:attrNameLst>
                                      </p:cBhvr>
                                      <p:to>
                                        <p:strVal val="visible"/>
                                      </p:to>
                                    </p:set>
                                    <p:anim calcmode="lin" valueType="num">
                                      <p:cBhvr>
                                        <p:cTn id="7" dur="2000" fill="hold"/>
                                        <p:tgtEl>
                                          <p:spTgt spid="1357909"/>
                                        </p:tgtEl>
                                        <p:attrNameLst>
                                          <p:attrName>ppt_x</p:attrName>
                                        </p:attrNameLst>
                                      </p:cBhvr>
                                      <p:tavLst>
                                        <p:tav tm="0">
                                          <p:val>
                                            <p:strVal val="#ppt_x"/>
                                          </p:val>
                                        </p:tav>
                                        <p:tav tm="100000">
                                          <p:val>
                                            <p:strVal val="#ppt_x"/>
                                          </p:val>
                                        </p:tav>
                                      </p:tavLst>
                                    </p:anim>
                                    <p:anim calcmode="lin" valueType="num">
                                      <p:cBhvr>
                                        <p:cTn id="8" dur="2000" fill="hold"/>
                                        <p:tgtEl>
                                          <p:spTgt spid="1357909"/>
                                        </p:tgtEl>
                                        <p:attrNameLst>
                                          <p:attrName>ppt_y</p:attrName>
                                        </p:attrNameLst>
                                      </p:cBhvr>
                                      <p:tavLst>
                                        <p:tav tm="0">
                                          <p:val>
                                            <p:strVal val="#ppt_y-#ppt_h/2"/>
                                          </p:val>
                                        </p:tav>
                                        <p:tav tm="100000">
                                          <p:val>
                                            <p:strVal val="#ppt_y"/>
                                          </p:val>
                                        </p:tav>
                                      </p:tavLst>
                                    </p:anim>
                                    <p:anim calcmode="lin" valueType="num">
                                      <p:cBhvr>
                                        <p:cTn id="9" dur="2000" fill="hold"/>
                                        <p:tgtEl>
                                          <p:spTgt spid="1357909"/>
                                        </p:tgtEl>
                                        <p:attrNameLst>
                                          <p:attrName>ppt_w</p:attrName>
                                        </p:attrNameLst>
                                      </p:cBhvr>
                                      <p:tavLst>
                                        <p:tav tm="0">
                                          <p:val>
                                            <p:strVal val="#ppt_w"/>
                                          </p:val>
                                        </p:tav>
                                        <p:tav tm="100000">
                                          <p:val>
                                            <p:strVal val="#ppt_w"/>
                                          </p:val>
                                        </p:tav>
                                      </p:tavLst>
                                    </p:anim>
                                    <p:anim calcmode="lin" valueType="num">
                                      <p:cBhvr>
                                        <p:cTn id="10" dur="2000" fill="hold"/>
                                        <p:tgtEl>
                                          <p:spTgt spid="135790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908"/>
                                        </p:tgtEl>
                                        <p:attrNameLst>
                                          <p:attrName>style.visibility</p:attrName>
                                        </p:attrNameLst>
                                      </p:cBhvr>
                                      <p:to>
                                        <p:strVal val="visible"/>
                                      </p:to>
                                    </p:set>
                                    <p:anim calcmode="lin" valueType="num">
                                      <p:cBhvr>
                                        <p:cTn id="15" dur="2000" fill="hold"/>
                                        <p:tgtEl>
                                          <p:spTgt spid="1357908"/>
                                        </p:tgtEl>
                                        <p:attrNameLst>
                                          <p:attrName>ppt_x</p:attrName>
                                        </p:attrNameLst>
                                      </p:cBhvr>
                                      <p:tavLst>
                                        <p:tav tm="0">
                                          <p:val>
                                            <p:strVal val="#ppt_x-#ppt_w/2"/>
                                          </p:val>
                                        </p:tav>
                                        <p:tav tm="100000">
                                          <p:val>
                                            <p:strVal val="#ppt_x"/>
                                          </p:val>
                                        </p:tav>
                                      </p:tavLst>
                                    </p:anim>
                                    <p:anim calcmode="lin" valueType="num">
                                      <p:cBhvr>
                                        <p:cTn id="16" dur="2000" fill="hold"/>
                                        <p:tgtEl>
                                          <p:spTgt spid="1357908"/>
                                        </p:tgtEl>
                                        <p:attrNameLst>
                                          <p:attrName>ppt_y</p:attrName>
                                        </p:attrNameLst>
                                      </p:cBhvr>
                                      <p:tavLst>
                                        <p:tav tm="0">
                                          <p:val>
                                            <p:strVal val="#ppt_y"/>
                                          </p:val>
                                        </p:tav>
                                        <p:tav tm="100000">
                                          <p:val>
                                            <p:strVal val="#ppt_y"/>
                                          </p:val>
                                        </p:tav>
                                      </p:tavLst>
                                    </p:anim>
                                    <p:anim calcmode="lin" valueType="num">
                                      <p:cBhvr>
                                        <p:cTn id="17" dur="2000" fill="hold"/>
                                        <p:tgtEl>
                                          <p:spTgt spid="1357908"/>
                                        </p:tgtEl>
                                        <p:attrNameLst>
                                          <p:attrName>ppt_w</p:attrName>
                                        </p:attrNameLst>
                                      </p:cBhvr>
                                      <p:tavLst>
                                        <p:tav tm="0">
                                          <p:val>
                                            <p:fltVal val="0"/>
                                          </p:val>
                                        </p:tav>
                                        <p:tav tm="100000">
                                          <p:val>
                                            <p:strVal val="#ppt_w"/>
                                          </p:val>
                                        </p:tav>
                                      </p:tavLst>
                                    </p:anim>
                                    <p:anim calcmode="lin" valueType="num">
                                      <p:cBhvr>
                                        <p:cTn id="18" dur="2000" fill="hold"/>
                                        <p:tgtEl>
                                          <p:spTgt spid="135790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57907"/>
                                        </p:tgtEl>
                                        <p:attrNameLst>
                                          <p:attrName>style.visibility</p:attrName>
                                        </p:attrNameLst>
                                      </p:cBhvr>
                                      <p:to>
                                        <p:strVal val="visible"/>
                                      </p:to>
                                    </p:set>
                                    <p:anim calcmode="lin" valueType="num">
                                      <p:cBhvr>
                                        <p:cTn id="23" dur="2000" fill="hold"/>
                                        <p:tgtEl>
                                          <p:spTgt spid="1357907"/>
                                        </p:tgtEl>
                                        <p:attrNameLst>
                                          <p:attrName>ppt_x</p:attrName>
                                        </p:attrNameLst>
                                      </p:cBhvr>
                                      <p:tavLst>
                                        <p:tav tm="0">
                                          <p:val>
                                            <p:strVal val="#ppt_x"/>
                                          </p:val>
                                        </p:tav>
                                        <p:tav tm="100000">
                                          <p:val>
                                            <p:strVal val="#ppt_x"/>
                                          </p:val>
                                        </p:tav>
                                      </p:tavLst>
                                    </p:anim>
                                    <p:anim calcmode="lin" valueType="num">
                                      <p:cBhvr>
                                        <p:cTn id="24" dur="2000" fill="hold"/>
                                        <p:tgtEl>
                                          <p:spTgt spid="1357907"/>
                                        </p:tgtEl>
                                        <p:attrNameLst>
                                          <p:attrName>ppt_y</p:attrName>
                                        </p:attrNameLst>
                                      </p:cBhvr>
                                      <p:tavLst>
                                        <p:tav tm="0">
                                          <p:val>
                                            <p:strVal val="#ppt_y+#ppt_h/2"/>
                                          </p:val>
                                        </p:tav>
                                        <p:tav tm="100000">
                                          <p:val>
                                            <p:strVal val="#ppt_y"/>
                                          </p:val>
                                        </p:tav>
                                      </p:tavLst>
                                    </p:anim>
                                    <p:anim calcmode="lin" valueType="num">
                                      <p:cBhvr>
                                        <p:cTn id="25" dur="2000" fill="hold"/>
                                        <p:tgtEl>
                                          <p:spTgt spid="1357907"/>
                                        </p:tgtEl>
                                        <p:attrNameLst>
                                          <p:attrName>ppt_w</p:attrName>
                                        </p:attrNameLst>
                                      </p:cBhvr>
                                      <p:tavLst>
                                        <p:tav tm="0">
                                          <p:val>
                                            <p:strVal val="#ppt_w"/>
                                          </p:val>
                                        </p:tav>
                                        <p:tav tm="100000">
                                          <p:val>
                                            <p:strVal val="#ppt_w"/>
                                          </p:val>
                                        </p:tav>
                                      </p:tavLst>
                                    </p:anim>
                                    <p:anim calcmode="lin" valueType="num">
                                      <p:cBhvr>
                                        <p:cTn id="26" dur="2000" fill="hold"/>
                                        <p:tgtEl>
                                          <p:spTgt spid="135790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1357909"/>
                                        </p:tgtEl>
                                      </p:cBhvr>
                                    </p:animEffect>
                                    <p:set>
                                      <p:cBhvr>
                                        <p:cTn id="31" dur="1" fill="hold">
                                          <p:stCondLst>
                                            <p:cond delay="1999"/>
                                          </p:stCondLst>
                                        </p:cTn>
                                        <p:tgtEl>
                                          <p:spTgt spid="135790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000"/>
                                        <p:tgtEl>
                                          <p:spTgt spid="1357907"/>
                                        </p:tgtEl>
                                      </p:cBhvr>
                                    </p:animEffect>
                                    <p:set>
                                      <p:cBhvr>
                                        <p:cTn id="34" dur="1" fill="hold">
                                          <p:stCondLst>
                                            <p:cond delay="1999"/>
                                          </p:stCondLst>
                                        </p:cTn>
                                        <p:tgtEl>
                                          <p:spTgt spid="135790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2000"/>
                                        <p:tgtEl>
                                          <p:spTgt spid="1357908"/>
                                        </p:tgtEl>
                                      </p:cBhvr>
                                    </p:animEffect>
                                    <p:set>
                                      <p:cBhvr>
                                        <p:cTn id="37" dur="1" fill="hold">
                                          <p:stCondLst>
                                            <p:cond delay="1999"/>
                                          </p:stCondLst>
                                        </p:cTn>
                                        <p:tgtEl>
                                          <p:spTgt spid="1357908"/>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57906"/>
                                        </p:tgtEl>
                                        <p:attrNameLst>
                                          <p:attrName>style.visibility</p:attrName>
                                        </p:attrNameLst>
                                      </p:cBhvr>
                                      <p:to>
                                        <p:strVal val="hidden"/>
                                      </p:to>
                                    </p:set>
                                  </p:childTnLst>
                                </p:cTn>
                              </p:par>
                            </p:childTnLst>
                          </p:cTn>
                        </p:par>
                        <p:par>
                          <p:cTn id="40" fill="hold">
                            <p:stCondLst>
                              <p:cond delay="2000"/>
                            </p:stCondLst>
                            <p:childTnLst>
                              <p:par>
                                <p:cTn id="41" presetID="10" presetClass="entr" presetSubtype="0" fill="hold" grpId="2" nodeType="afterEffect">
                                  <p:stCondLst>
                                    <p:cond delay="0"/>
                                  </p:stCondLst>
                                  <p:childTnLst>
                                    <p:set>
                                      <p:cBhvr>
                                        <p:cTn id="42" dur="1" fill="hold">
                                          <p:stCondLst>
                                            <p:cond delay="0"/>
                                          </p:stCondLst>
                                        </p:cTn>
                                        <p:tgtEl>
                                          <p:spTgt spid="1357829"/>
                                        </p:tgtEl>
                                        <p:attrNameLst>
                                          <p:attrName>style.visibility</p:attrName>
                                        </p:attrNameLst>
                                      </p:cBhvr>
                                      <p:to>
                                        <p:strVal val="visible"/>
                                      </p:to>
                                    </p:set>
                                    <p:animEffect transition="in" filter="fade">
                                      <p:cBhvr>
                                        <p:cTn id="43" dur="2000"/>
                                        <p:tgtEl>
                                          <p:spTgt spid="1357829"/>
                                        </p:tgtEl>
                                      </p:cBhvr>
                                    </p:animEffect>
                                  </p:childTnLst>
                                </p:cTn>
                              </p:par>
                            </p:childTnLst>
                          </p:cTn>
                        </p:par>
                        <p:par>
                          <p:cTn id="44" fill="hold">
                            <p:stCondLst>
                              <p:cond delay="4000"/>
                            </p:stCondLst>
                            <p:childTnLst>
                              <p:par>
                                <p:cTn id="45" presetID="42" presetClass="path" presetSubtype="0" accel="50000" decel="50000" fill="hold" grpId="0" nodeType="afterEffect">
                                  <p:stCondLst>
                                    <p:cond delay="0"/>
                                  </p:stCondLst>
                                  <p:childTnLst>
                                    <p:animMotion origin="layout" path="M 1.25E-6 -1.11111E-6 L 1.25E-6 0.10718 " pathEditMode="relative" rAng="0" ptsTypes="AA">
                                      <p:cBhvr>
                                        <p:cTn id="46" dur="2000" fill="hold"/>
                                        <p:tgtEl>
                                          <p:spTgt spid="1357829"/>
                                        </p:tgtEl>
                                        <p:attrNameLst>
                                          <p:attrName>ppt_x</p:attrName>
                                          <p:attrName>ppt_y</p:attrName>
                                        </p:attrNameLst>
                                      </p:cBhvr>
                                      <p:rCtr x="0" y="5347"/>
                                    </p:animMotion>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childTnLst>
                          </p:cTn>
                        </p:par>
                        <p:par>
                          <p:cTn id="51" fill="hold">
                            <p:stCondLst>
                              <p:cond delay="7000"/>
                            </p:stCondLst>
                            <p:childTnLst>
                              <p:par>
                                <p:cTn id="52" presetID="1" presetClass="exit" presetSubtype="0" fill="hold" grpId="1" nodeType="afterEffect">
                                  <p:stCondLst>
                                    <p:cond delay="0"/>
                                  </p:stCondLst>
                                  <p:childTnLst>
                                    <p:set>
                                      <p:cBhvr>
                                        <p:cTn id="53" dur="1" fill="hold">
                                          <p:stCondLst>
                                            <p:cond delay="0"/>
                                          </p:stCondLst>
                                        </p:cTn>
                                        <p:tgtEl>
                                          <p:spTgt spid="1357829"/>
                                        </p:tgtEl>
                                        <p:attrNameLst>
                                          <p:attrName>style.visibility</p:attrName>
                                        </p:attrNameLst>
                                      </p:cBhvr>
                                      <p:to>
                                        <p:strVal val="hidden"/>
                                      </p:to>
                                    </p:set>
                                  </p:childTnLst>
                                </p:cTn>
                              </p:par>
                            </p:childTnLst>
                          </p:cTn>
                        </p:par>
                        <p:par>
                          <p:cTn id="54" fill="hold">
                            <p:stCondLst>
                              <p:cond delay="7000"/>
                            </p:stCondLst>
                            <p:childTnLst>
                              <p:par>
                                <p:cTn id="55" presetID="42" presetClass="path" presetSubtype="0" accel="50000" decel="50000" fill="hold" nodeType="afterEffect">
                                  <p:stCondLst>
                                    <p:cond delay="0"/>
                                  </p:stCondLst>
                                  <p:childTnLst>
                                    <p:animMotion origin="layout" path="M -1.66667E-6 -2.59259E-6 L -1.66667E-6 0.08658 " pathEditMode="relative" rAng="0" ptsTypes="AA">
                                      <p:cBhvr>
                                        <p:cTn id="56" dur="2000" fill="hold"/>
                                        <p:tgtEl>
                                          <p:spTgt spid="2"/>
                                        </p:tgtEl>
                                        <p:attrNameLst>
                                          <p:attrName>ppt_x</p:attrName>
                                          <p:attrName>ppt_y</p:attrName>
                                        </p:attrNameLst>
                                      </p:cBhvr>
                                      <p:rCtr x="0" y="43"/>
                                    </p:animMotion>
                                  </p:childTnLst>
                                </p:cTn>
                              </p:par>
                            </p:childTnLst>
                          </p:cTn>
                        </p:par>
                        <p:par>
                          <p:cTn id="57" fill="hold">
                            <p:stCondLst>
                              <p:cond delay="90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2"/>
                                        </p:tgtEl>
                                        <p:attrNameLst>
                                          <p:attrName>style.visibility</p:attrName>
                                        </p:attrNameLst>
                                      </p:cBhvr>
                                      <p:to>
                                        <p:strVal val="hidden"/>
                                      </p:to>
                                    </p:set>
                                  </p:childTnLst>
                                </p:cTn>
                              </p:par>
                            </p:childTnLst>
                          </p:cTn>
                        </p:par>
                        <p:par>
                          <p:cTn id="64" fill="hold">
                            <p:stCondLst>
                              <p:cond delay="10000"/>
                            </p:stCondLst>
                            <p:childTnLst>
                              <p:par>
                                <p:cTn id="65" presetID="42" presetClass="path" presetSubtype="0" accel="50000" decel="50000" fill="hold" nodeType="afterEffect">
                                  <p:stCondLst>
                                    <p:cond delay="0"/>
                                  </p:stCondLst>
                                  <p:childTnLst>
                                    <p:animMotion origin="layout" path="M -2.77778E-6 3.33333E-6 L -0.00069 0.08703 " pathEditMode="relative" rAng="0" ptsTypes="AA">
                                      <p:cBhvr>
                                        <p:cTn id="66" dur="2000" fill="hold"/>
                                        <p:tgtEl>
                                          <p:spTgt spid="3"/>
                                        </p:tgtEl>
                                        <p:attrNameLst>
                                          <p:attrName>ppt_x</p:attrName>
                                          <p:attrName>ppt_y</p:attrName>
                                        </p:attrNameLst>
                                      </p:cBhvr>
                                      <p:rCtr x="0" y="44"/>
                                    </p:animMotion>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par>
                          <p:cTn id="71" fill="hold">
                            <p:stCondLst>
                              <p:cond delay="13000"/>
                            </p:stCondLst>
                            <p:childTnLst>
                              <p:par>
                                <p:cTn id="72" presetID="1" presetClass="exit" presetSubtype="0" fill="hold" nodeType="afterEffect">
                                  <p:stCondLst>
                                    <p:cond delay="0"/>
                                  </p:stCondLst>
                                  <p:childTnLst>
                                    <p:set>
                                      <p:cBhvr>
                                        <p:cTn id="73" dur="1" fill="hold">
                                          <p:stCondLst>
                                            <p:cond delay="0"/>
                                          </p:stCondLst>
                                        </p:cTn>
                                        <p:tgtEl>
                                          <p:spTgt spid="3"/>
                                        </p:tgtEl>
                                        <p:attrNameLst>
                                          <p:attrName>style.visibility</p:attrName>
                                        </p:attrNameLst>
                                      </p:cBhvr>
                                      <p:to>
                                        <p:strVal val="hidden"/>
                                      </p:to>
                                    </p:set>
                                  </p:childTnLst>
                                </p:cTn>
                              </p:par>
                            </p:childTnLst>
                          </p:cTn>
                        </p:par>
                        <p:par>
                          <p:cTn id="74" fill="hold">
                            <p:stCondLst>
                              <p:cond delay="13000"/>
                            </p:stCondLst>
                            <p:childTnLst>
                              <p:par>
                                <p:cTn id="75" presetID="42" presetClass="path" presetSubtype="0" accel="50000" decel="50000" fill="hold" nodeType="afterEffect">
                                  <p:stCondLst>
                                    <p:cond delay="0"/>
                                  </p:stCondLst>
                                  <p:childTnLst>
                                    <p:animMotion origin="layout" path="M 2.5E-6 0.00046 L -0.00139 0.08611 " pathEditMode="relative" rAng="0" ptsTypes="AA">
                                      <p:cBhvr>
                                        <p:cTn id="76" dur="2000" fill="hold"/>
                                        <p:tgtEl>
                                          <p:spTgt spid="4"/>
                                        </p:tgtEl>
                                        <p:attrNameLst>
                                          <p:attrName>ppt_x</p:attrName>
                                          <p:attrName>ppt_y</p:attrName>
                                        </p:attrNameLst>
                                      </p:cBhvr>
                                      <p:rCtr x="-1" y="43"/>
                                    </p:animMotion>
                                  </p:childTnLst>
                                </p:cTn>
                              </p:par>
                            </p:childTnLst>
                          </p:cTn>
                        </p:par>
                        <p:par>
                          <p:cTn id="77" fill="hold">
                            <p:stCondLst>
                              <p:cond delay="150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1000"/>
                                        <p:tgtEl>
                                          <p:spTgt spid="5"/>
                                        </p:tgtEl>
                                      </p:cBhvr>
                                    </p:animEffect>
                                  </p:childTnLst>
                                </p:cTn>
                              </p:par>
                            </p:childTnLst>
                          </p:cTn>
                        </p:par>
                        <p:par>
                          <p:cTn id="81" fill="hold">
                            <p:stCondLst>
                              <p:cond delay="16000"/>
                            </p:stCondLst>
                            <p:childTnLst>
                              <p:par>
                                <p:cTn id="82" presetID="1" presetClass="exit" presetSubtype="0" fill="hold" nodeType="afterEffect">
                                  <p:stCondLst>
                                    <p:cond delay="0"/>
                                  </p:stCondLst>
                                  <p:childTnLst>
                                    <p:set>
                                      <p:cBhvr>
                                        <p:cTn id="83" dur="1" fill="hold">
                                          <p:stCondLst>
                                            <p:cond delay="0"/>
                                          </p:stCondLst>
                                        </p:cTn>
                                        <p:tgtEl>
                                          <p:spTgt spid="4"/>
                                        </p:tgtEl>
                                        <p:attrNameLst>
                                          <p:attrName>style.visibility</p:attrName>
                                        </p:attrNameLst>
                                      </p:cBhvr>
                                      <p:to>
                                        <p:strVal val="hidden"/>
                                      </p:to>
                                    </p:set>
                                  </p:childTnLst>
                                </p:cTn>
                              </p:par>
                            </p:childTnLst>
                          </p:cTn>
                        </p:par>
                        <p:par>
                          <p:cTn id="84" fill="hold">
                            <p:stCondLst>
                              <p:cond delay="16000"/>
                            </p:stCondLst>
                            <p:childTnLst>
                              <p:par>
                                <p:cTn id="85" presetID="42" presetClass="path" presetSubtype="0" accel="50000" decel="50000" fill="hold" nodeType="afterEffect">
                                  <p:stCondLst>
                                    <p:cond delay="0"/>
                                  </p:stCondLst>
                                  <p:childTnLst>
                                    <p:animMotion origin="layout" path="M -1.38889E-6 2.59259E-6 L -1.38889E-6 0.0875 " pathEditMode="relative" rAng="0" ptsTypes="AA">
                                      <p:cBhvr>
                                        <p:cTn id="86" dur="2000" fill="hold"/>
                                        <p:tgtEl>
                                          <p:spTgt spid="5"/>
                                        </p:tgtEl>
                                        <p:attrNameLst>
                                          <p:attrName>ppt_x</p:attrName>
                                          <p:attrName>ppt_y</p:attrName>
                                        </p:attrNameLst>
                                      </p:cBhvr>
                                      <p:rCtr x="0" y="44"/>
                                    </p:animMotion>
                                  </p:childTnLst>
                                </p:cTn>
                              </p:par>
                            </p:childTnLst>
                          </p:cTn>
                        </p:par>
                        <p:par>
                          <p:cTn id="87" fill="hold">
                            <p:stCondLst>
                              <p:cond delay="18000"/>
                            </p:stCondLst>
                            <p:childTnLst>
                              <p:par>
                                <p:cTn id="88" presetID="10"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childTnLst>
                                </p:cTn>
                              </p:par>
                            </p:childTnLst>
                          </p:cTn>
                        </p:par>
                        <p:par>
                          <p:cTn id="91" fill="hold">
                            <p:stCondLst>
                              <p:cond delay="1900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childTnLst>
                          </p:cTn>
                        </p:par>
                        <p:par>
                          <p:cTn id="94" fill="hold">
                            <p:stCondLst>
                              <p:cond delay="19000"/>
                            </p:stCondLst>
                            <p:childTnLst>
                              <p:par>
                                <p:cTn id="95" presetID="42" presetClass="path" presetSubtype="0" accel="50000" decel="50000" fill="hold" nodeType="afterEffect">
                                  <p:stCondLst>
                                    <p:cond delay="0"/>
                                  </p:stCondLst>
                                  <p:childTnLst>
                                    <p:animMotion origin="layout" path="M -2.22222E-6 2.59259E-6 L 0.00035 0.08703 " pathEditMode="relative" rAng="0" ptsTypes="AA">
                                      <p:cBhvr>
                                        <p:cTn id="96" dur="2000" fill="hold"/>
                                        <p:tgtEl>
                                          <p:spTgt spid="6"/>
                                        </p:tgtEl>
                                        <p:attrNameLst>
                                          <p:attrName>ppt_x</p:attrName>
                                          <p:attrName>ppt_y</p:attrName>
                                        </p:attrNameLst>
                                      </p:cBhvr>
                                      <p:rCtr x="0" y="44"/>
                                    </p:animMotion>
                                  </p:childTnLst>
                                </p:cTn>
                              </p:par>
                            </p:childTnLst>
                          </p:cTn>
                        </p:par>
                        <p:par>
                          <p:cTn id="97" fill="hold">
                            <p:stCondLst>
                              <p:cond delay="21000"/>
                            </p:stCondLst>
                            <p:childTnLst>
                              <p:par>
                                <p:cTn id="98" presetID="10"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childTnLst>
                                </p:cTn>
                              </p:par>
                            </p:childTnLst>
                          </p:cTn>
                        </p:par>
                        <p:par>
                          <p:cTn id="101" fill="hold">
                            <p:stCondLst>
                              <p:cond delay="22000"/>
                            </p:stCondLst>
                            <p:childTnLst>
                              <p:par>
                                <p:cTn id="102" presetID="1" presetClass="exit" presetSubtype="0" fill="hold" nodeType="afterEffect">
                                  <p:stCondLst>
                                    <p:cond delay="0"/>
                                  </p:stCondLst>
                                  <p:childTnLst>
                                    <p:set>
                                      <p:cBhvr>
                                        <p:cTn id="103" dur="1" fill="hold">
                                          <p:stCondLst>
                                            <p:cond delay="0"/>
                                          </p:stCondLst>
                                        </p:cTn>
                                        <p:tgtEl>
                                          <p:spTgt spid="6"/>
                                        </p:tgtEl>
                                        <p:attrNameLst>
                                          <p:attrName>style.visibility</p:attrName>
                                        </p:attrNameLst>
                                      </p:cBhvr>
                                      <p:to>
                                        <p:strVal val="hidden"/>
                                      </p:to>
                                    </p:set>
                                  </p:childTnLst>
                                </p:cTn>
                              </p:par>
                            </p:childTnLst>
                          </p:cTn>
                        </p:par>
                        <p:par>
                          <p:cTn id="104" fill="hold">
                            <p:stCondLst>
                              <p:cond delay="22000"/>
                            </p:stCondLst>
                            <p:childTnLst>
                              <p:par>
                                <p:cTn id="105" presetID="42" presetClass="path" presetSubtype="0" accel="50000" decel="50000" fill="hold" nodeType="afterEffect">
                                  <p:stCondLst>
                                    <p:cond delay="0"/>
                                  </p:stCondLst>
                                  <p:childTnLst>
                                    <p:animMotion origin="layout" path="M 0.00156 0.00046 L 0.00156 0.07963 " pathEditMode="relative" rAng="0" ptsTypes="AA">
                                      <p:cBhvr>
                                        <p:cTn id="106" dur="2000" fill="hold"/>
                                        <p:tgtEl>
                                          <p:spTgt spid="12"/>
                                        </p:tgtEl>
                                        <p:attrNameLst>
                                          <p:attrName>ppt_x</p:attrName>
                                          <p:attrName>ppt_y</p:attrName>
                                        </p:attrNameLst>
                                      </p:cBhvr>
                                      <p:rCtr x="0" y="40"/>
                                    </p:animMotion>
                                  </p:childTnLst>
                                </p:cTn>
                              </p:par>
                            </p:childTnLst>
                          </p:cTn>
                        </p:par>
                        <p:par>
                          <p:cTn id="107" fill="hold">
                            <p:stCondLst>
                              <p:cond delay="24000"/>
                            </p:stCondLst>
                            <p:childTnLst>
                              <p:par>
                                <p:cTn id="108" presetID="63" presetClass="path" presetSubtype="0" accel="50000" decel="50000" fill="hold" grpId="0" nodeType="afterEffect">
                                  <p:stCondLst>
                                    <p:cond delay="0"/>
                                  </p:stCondLst>
                                  <p:childTnLst>
                                    <p:animMotion origin="layout" path="M 3.05556E-6 4.07407E-6 L 0.06319 4.07407E-6 " pathEditMode="relative" rAng="0" ptsTypes="AA">
                                      <p:cBhvr>
                                        <p:cTn id="109" dur="2000" fill="hold"/>
                                        <p:tgtEl>
                                          <p:spTgt spid="1357830"/>
                                        </p:tgtEl>
                                        <p:attrNameLst>
                                          <p:attrName>ppt_x</p:attrName>
                                          <p:attrName>ppt_y</p:attrName>
                                        </p:attrNameLst>
                                      </p:cBhvr>
                                      <p:rCtr x="32" y="0"/>
                                    </p:animMotion>
                                  </p:childTnLst>
                                </p:cTn>
                              </p:par>
                            </p:childTnLst>
                          </p:cTn>
                        </p:par>
                        <p:par>
                          <p:cTn id="110" fill="hold">
                            <p:stCondLst>
                              <p:cond delay="26000"/>
                            </p:stCondLst>
                            <p:childTnLst>
                              <p:par>
                                <p:cTn id="111" presetID="35" presetClass="path" presetSubtype="0" accel="50000" decel="50000" fill="hold" grpId="1" nodeType="afterEffect">
                                  <p:stCondLst>
                                    <p:cond delay="0"/>
                                  </p:stCondLst>
                                  <p:childTnLst>
                                    <p:animMotion origin="layout" path="M 0.06319 -4.07407E-6 L -0.00035 0.00047 " pathEditMode="relative" rAng="0" ptsTypes="AA">
                                      <p:cBhvr>
                                        <p:cTn id="112" dur="2000" fill="hold"/>
                                        <p:tgtEl>
                                          <p:spTgt spid="1357830"/>
                                        </p:tgtEl>
                                        <p:attrNameLst>
                                          <p:attrName>ppt_x</p:attrName>
                                          <p:attrName>ppt_y</p:attrName>
                                        </p:attrNameLst>
                                      </p:cBhvr>
                                      <p:rCtr x="-32" y="0"/>
                                    </p:animMotion>
                                  </p:childTnLst>
                                </p:cTn>
                              </p:par>
                              <p:par>
                                <p:cTn id="113" presetID="63" presetClass="path" presetSubtype="0" accel="50000" decel="50000" fill="hold" nodeType="withEffect">
                                  <p:stCondLst>
                                    <p:cond delay="0"/>
                                  </p:stCondLst>
                                  <p:childTnLst>
                                    <p:animMotion origin="layout" path="M 0.00157 0.07963 L 0.24254 0.07963 " pathEditMode="relative" rAng="0" ptsTypes="AA">
                                      <p:cBhvr>
                                        <p:cTn id="114" dur="2000" fill="hold"/>
                                        <p:tgtEl>
                                          <p:spTgt spid="12"/>
                                        </p:tgtEl>
                                        <p:attrNameLst>
                                          <p:attrName>ppt_x</p:attrName>
                                          <p:attrName>ppt_y</p:attrName>
                                        </p:attrNameLst>
                                      </p:cBhvr>
                                      <p:rCtr x="120" y="0"/>
                                    </p:animMotion>
                                  </p:childTnLst>
                                </p:cTn>
                              </p:par>
                            </p:childTnLst>
                          </p:cTn>
                        </p:par>
                        <p:par>
                          <p:cTn id="115" fill="hold">
                            <p:stCondLst>
                              <p:cond delay="28000"/>
                            </p:stCondLst>
                            <p:childTnLst>
                              <p:par>
                                <p:cTn id="116" presetID="64" presetClass="path" presetSubtype="0" accel="50000" decel="50000" fill="hold" nodeType="afterEffect">
                                  <p:stCondLst>
                                    <p:cond delay="0"/>
                                  </p:stCondLst>
                                  <p:childTnLst>
                                    <p:animMotion origin="layout" path="M 0.24253 0.07963 L 0.24288 -0.00046 " pathEditMode="relative" rAng="0" ptsTypes="AA">
                                      <p:cBhvr>
                                        <p:cTn id="117" dur="2000" fill="hold"/>
                                        <p:tgtEl>
                                          <p:spTgt spid="12"/>
                                        </p:tgtEl>
                                        <p:attrNameLst>
                                          <p:attrName>ppt_x</p:attrName>
                                          <p:attrName>ppt_y</p:attrName>
                                        </p:attrNameLst>
                                      </p:cBhvr>
                                      <p:rCtr x="0" y="-40"/>
                                    </p:animMotion>
                                  </p:childTnLst>
                                </p:cTn>
                              </p:par>
                            </p:childTnLst>
                          </p:cTn>
                        </p:par>
                        <p:par>
                          <p:cTn id="118" fill="hold">
                            <p:stCondLst>
                              <p:cond delay="30000"/>
                            </p:stCondLst>
                            <p:childTnLst>
                              <p:par>
                                <p:cTn id="119" presetID="1" presetClass="entr" presetSubtype="0" fill="hold" nodeType="after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childTnLst>
                          </p:cTn>
                        </p:par>
                        <p:par>
                          <p:cTn id="121" fill="hold">
                            <p:stCondLst>
                              <p:cond delay="30000"/>
                            </p:stCondLst>
                            <p:childTnLst>
                              <p:par>
                                <p:cTn id="122" presetID="10" presetClass="exit" presetSubtype="0" fill="hold" nodeType="afterEffect">
                                  <p:stCondLst>
                                    <p:cond delay="0"/>
                                  </p:stCondLst>
                                  <p:childTnLst>
                                    <p:animEffect transition="out" filter="fade">
                                      <p:cBhvr>
                                        <p:cTn id="123" dur="2000"/>
                                        <p:tgtEl>
                                          <p:spTgt spid="12"/>
                                        </p:tgtEl>
                                      </p:cBhvr>
                                    </p:animEffect>
                                    <p:set>
                                      <p:cBhvr>
                                        <p:cTn id="124" dur="1" fill="hold">
                                          <p:stCondLst>
                                            <p:cond delay="1999"/>
                                          </p:stCondLst>
                                        </p:cTn>
                                        <p:tgtEl>
                                          <p:spTgt spid="12"/>
                                        </p:tgtEl>
                                        <p:attrNameLst>
                                          <p:attrName>style.visibility</p:attrName>
                                        </p:attrNameLst>
                                      </p:cBhvr>
                                      <p:to>
                                        <p:strVal val="hidden"/>
                                      </p:to>
                                    </p:set>
                                  </p:childTnLst>
                                </p:cTn>
                              </p:par>
                            </p:childTnLst>
                          </p:cTn>
                        </p:par>
                        <p:par>
                          <p:cTn id="125" fill="hold">
                            <p:stCondLst>
                              <p:cond delay="32000"/>
                            </p:stCondLst>
                            <p:childTnLst>
                              <p:par>
                                <p:cTn id="126" presetID="64" presetClass="path" presetSubtype="0" accel="50000" decel="50000" fill="hold" nodeType="afterEffect">
                                  <p:stCondLst>
                                    <p:cond delay="0"/>
                                  </p:stCondLst>
                                  <p:childTnLst>
                                    <p:animMotion origin="layout" path="M -4.44444E-6 -1.11111E-6 L -4.44444E-6 -0.08796 " pathEditMode="relative" rAng="0" ptsTypes="AA">
                                      <p:cBhvr>
                                        <p:cTn id="127" dur="2000" fill="hold"/>
                                        <p:tgtEl>
                                          <p:spTgt spid="11"/>
                                        </p:tgtEl>
                                        <p:attrNameLst>
                                          <p:attrName>ppt_x</p:attrName>
                                          <p:attrName>ppt_y</p:attrName>
                                        </p:attrNameLst>
                                      </p:cBhvr>
                                      <p:rCtr x="0" y="-44"/>
                                    </p:animMotion>
                                  </p:childTnLst>
                                </p:cTn>
                              </p:par>
                            </p:childTnLst>
                          </p:cTn>
                        </p:par>
                        <p:par>
                          <p:cTn id="128" fill="hold">
                            <p:stCondLst>
                              <p:cond delay="34000"/>
                            </p:stCondLst>
                            <p:childTnLst>
                              <p:par>
                                <p:cTn id="129" presetID="1" presetClass="entr" presetSubtype="0" fill="hold" nodeType="after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par>
                          <p:cTn id="131" fill="hold">
                            <p:stCondLst>
                              <p:cond delay="34000"/>
                            </p:stCondLst>
                            <p:childTnLst>
                              <p:par>
                                <p:cTn id="132" presetID="10" presetClass="exit" presetSubtype="0" fill="hold" nodeType="afterEffect">
                                  <p:stCondLst>
                                    <p:cond delay="0"/>
                                  </p:stCondLst>
                                  <p:childTnLst>
                                    <p:animEffect transition="out" filter="fade">
                                      <p:cBhvr>
                                        <p:cTn id="133" dur="2000"/>
                                        <p:tgtEl>
                                          <p:spTgt spid="11"/>
                                        </p:tgtEl>
                                      </p:cBhvr>
                                    </p:animEffect>
                                    <p:set>
                                      <p:cBhvr>
                                        <p:cTn id="134" dur="1" fill="hold">
                                          <p:stCondLst>
                                            <p:cond delay="1999"/>
                                          </p:stCondLst>
                                        </p:cTn>
                                        <p:tgtEl>
                                          <p:spTgt spid="11"/>
                                        </p:tgtEl>
                                        <p:attrNameLst>
                                          <p:attrName>style.visibility</p:attrName>
                                        </p:attrNameLst>
                                      </p:cBhvr>
                                      <p:to>
                                        <p:strVal val="hidden"/>
                                      </p:to>
                                    </p:set>
                                  </p:childTnLst>
                                </p:cTn>
                              </p:par>
                            </p:childTnLst>
                          </p:cTn>
                        </p:par>
                        <p:par>
                          <p:cTn id="135" fill="hold">
                            <p:stCondLst>
                              <p:cond delay="36000"/>
                            </p:stCondLst>
                            <p:childTnLst>
                              <p:par>
                                <p:cTn id="136" presetID="64" presetClass="path" presetSubtype="0" accel="50000" decel="50000" fill="hold" nodeType="afterEffect">
                                  <p:stCondLst>
                                    <p:cond delay="0"/>
                                  </p:stCondLst>
                                  <p:childTnLst>
                                    <p:animMotion origin="layout" path="M 4.44444E-6 3.33333E-6 L 4.44444E-6 -0.08611 " pathEditMode="relative" rAng="0" ptsTypes="AA">
                                      <p:cBhvr>
                                        <p:cTn id="137" dur="2000" fill="hold"/>
                                        <p:tgtEl>
                                          <p:spTgt spid="10"/>
                                        </p:tgtEl>
                                        <p:attrNameLst>
                                          <p:attrName>ppt_x</p:attrName>
                                          <p:attrName>ppt_y</p:attrName>
                                        </p:attrNameLst>
                                      </p:cBhvr>
                                      <p:rCtr x="0" y="-43"/>
                                    </p:animMotion>
                                  </p:childTnLst>
                                </p:cTn>
                              </p:par>
                            </p:childTnLst>
                          </p:cTn>
                        </p:par>
                        <p:par>
                          <p:cTn id="138" fill="hold">
                            <p:stCondLst>
                              <p:cond delay="380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childTnLst>
                          </p:cTn>
                        </p:par>
                        <p:par>
                          <p:cTn id="141" fill="hold">
                            <p:stCondLst>
                              <p:cond delay="38000"/>
                            </p:stCondLst>
                            <p:childTnLst>
                              <p:par>
                                <p:cTn id="142" presetID="10" presetClass="exit" presetSubtype="0" fill="hold" nodeType="afterEffect">
                                  <p:stCondLst>
                                    <p:cond delay="0"/>
                                  </p:stCondLst>
                                  <p:childTnLst>
                                    <p:animEffect transition="out" filter="fade">
                                      <p:cBhvr>
                                        <p:cTn id="143" dur="2000"/>
                                        <p:tgtEl>
                                          <p:spTgt spid="10"/>
                                        </p:tgtEl>
                                      </p:cBhvr>
                                    </p:animEffect>
                                    <p:set>
                                      <p:cBhvr>
                                        <p:cTn id="144" dur="1" fill="hold">
                                          <p:stCondLst>
                                            <p:cond delay="1999"/>
                                          </p:stCondLst>
                                        </p:cTn>
                                        <p:tgtEl>
                                          <p:spTgt spid="10"/>
                                        </p:tgtEl>
                                        <p:attrNameLst>
                                          <p:attrName>style.visibility</p:attrName>
                                        </p:attrNameLst>
                                      </p:cBhvr>
                                      <p:to>
                                        <p:strVal val="hidden"/>
                                      </p:to>
                                    </p:set>
                                  </p:childTnLst>
                                </p:cTn>
                              </p:par>
                            </p:childTnLst>
                          </p:cTn>
                        </p:par>
                        <p:par>
                          <p:cTn id="145" fill="hold">
                            <p:stCondLst>
                              <p:cond delay="40000"/>
                            </p:stCondLst>
                            <p:childTnLst>
                              <p:par>
                                <p:cTn id="146" presetID="64" presetClass="path" presetSubtype="0" accel="50000" decel="50000" fill="hold" nodeType="afterEffect">
                                  <p:stCondLst>
                                    <p:cond delay="0"/>
                                  </p:stCondLst>
                                  <p:childTnLst>
                                    <p:animMotion origin="layout" path="M 3.33333E-6 -4.44444E-6 L 3.33333E-6 -0.08611 " pathEditMode="relative" rAng="0" ptsTypes="AA">
                                      <p:cBhvr>
                                        <p:cTn id="147" dur="2000" fill="hold"/>
                                        <p:tgtEl>
                                          <p:spTgt spid="9"/>
                                        </p:tgtEl>
                                        <p:attrNameLst>
                                          <p:attrName>ppt_x</p:attrName>
                                          <p:attrName>ppt_y</p:attrName>
                                        </p:attrNameLst>
                                      </p:cBhvr>
                                      <p:rCtr x="0" y="-43"/>
                                    </p:animMotion>
                                  </p:childTnLst>
                                </p:cTn>
                              </p:par>
                            </p:childTnLst>
                          </p:cTn>
                        </p:par>
                        <p:par>
                          <p:cTn id="148" fill="hold">
                            <p:stCondLst>
                              <p:cond delay="42000"/>
                            </p:stCondLst>
                            <p:childTnLst>
                              <p:par>
                                <p:cTn id="149" presetID="1" presetClass="entr" presetSubtype="0"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childTnLst>
                                </p:cTn>
                              </p:par>
                            </p:childTnLst>
                          </p:cTn>
                        </p:par>
                        <p:par>
                          <p:cTn id="151" fill="hold">
                            <p:stCondLst>
                              <p:cond delay="42000"/>
                            </p:stCondLst>
                            <p:childTnLst>
                              <p:par>
                                <p:cTn id="152" presetID="10" presetClass="exit" presetSubtype="0" fill="hold" nodeType="afterEffect">
                                  <p:stCondLst>
                                    <p:cond delay="0"/>
                                  </p:stCondLst>
                                  <p:childTnLst>
                                    <p:animEffect transition="out" filter="fade">
                                      <p:cBhvr>
                                        <p:cTn id="153" dur="2000"/>
                                        <p:tgtEl>
                                          <p:spTgt spid="9"/>
                                        </p:tgtEl>
                                      </p:cBhvr>
                                    </p:animEffect>
                                    <p:set>
                                      <p:cBhvr>
                                        <p:cTn id="154" dur="1" fill="hold">
                                          <p:stCondLst>
                                            <p:cond delay="1999"/>
                                          </p:stCondLst>
                                        </p:cTn>
                                        <p:tgtEl>
                                          <p:spTgt spid="9"/>
                                        </p:tgtEl>
                                        <p:attrNameLst>
                                          <p:attrName>style.visibility</p:attrName>
                                        </p:attrNameLst>
                                      </p:cBhvr>
                                      <p:to>
                                        <p:strVal val="hidden"/>
                                      </p:to>
                                    </p:set>
                                  </p:childTnLst>
                                </p:cTn>
                              </p:par>
                            </p:childTnLst>
                          </p:cTn>
                        </p:par>
                        <p:par>
                          <p:cTn id="155" fill="hold">
                            <p:stCondLst>
                              <p:cond delay="44000"/>
                            </p:stCondLst>
                            <p:childTnLst>
                              <p:par>
                                <p:cTn id="156" presetID="64" presetClass="path" presetSubtype="0" accel="50000" decel="50000" fill="hold" nodeType="afterEffect">
                                  <p:stCondLst>
                                    <p:cond delay="0"/>
                                  </p:stCondLst>
                                  <p:childTnLst>
                                    <p:animMotion origin="layout" path="M 2.5E-6 -1.85185E-6 L 2.5E-6 -0.08611 " pathEditMode="relative" rAng="0" ptsTypes="AA">
                                      <p:cBhvr>
                                        <p:cTn id="157" dur="2000" fill="hold"/>
                                        <p:tgtEl>
                                          <p:spTgt spid="8"/>
                                        </p:tgtEl>
                                        <p:attrNameLst>
                                          <p:attrName>ppt_x</p:attrName>
                                          <p:attrName>ppt_y</p:attrName>
                                        </p:attrNameLst>
                                      </p:cBhvr>
                                      <p:rCtr x="0" y="-43"/>
                                    </p:animMotion>
                                  </p:childTnLst>
                                </p:cTn>
                              </p:par>
                            </p:childTnLst>
                          </p:cTn>
                        </p:par>
                        <p:par>
                          <p:cTn id="158" fill="hold">
                            <p:stCondLst>
                              <p:cond delay="46000"/>
                            </p:stCondLst>
                            <p:childTnLst>
                              <p:par>
                                <p:cTn id="159" presetID="1"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par>
                          <p:cTn id="161" fill="hold">
                            <p:stCondLst>
                              <p:cond delay="46000"/>
                            </p:stCondLst>
                            <p:childTnLst>
                              <p:par>
                                <p:cTn id="162" presetID="10" presetClass="exit" presetSubtype="0" fill="hold" nodeType="afterEffect">
                                  <p:stCondLst>
                                    <p:cond delay="0"/>
                                  </p:stCondLst>
                                  <p:childTnLst>
                                    <p:animEffect transition="out" filter="fade">
                                      <p:cBhvr>
                                        <p:cTn id="163" dur="2000"/>
                                        <p:tgtEl>
                                          <p:spTgt spid="8"/>
                                        </p:tgtEl>
                                      </p:cBhvr>
                                    </p:animEffect>
                                    <p:set>
                                      <p:cBhvr>
                                        <p:cTn id="164" dur="1" fill="hold">
                                          <p:stCondLst>
                                            <p:cond delay="1999"/>
                                          </p:stCondLst>
                                        </p:cTn>
                                        <p:tgtEl>
                                          <p:spTgt spid="8"/>
                                        </p:tgtEl>
                                        <p:attrNameLst>
                                          <p:attrName>style.visibility</p:attrName>
                                        </p:attrNameLst>
                                      </p:cBhvr>
                                      <p:to>
                                        <p:strVal val="hidden"/>
                                      </p:to>
                                    </p:set>
                                  </p:childTnLst>
                                </p:cTn>
                              </p:par>
                            </p:childTnLst>
                          </p:cTn>
                        </p:par>
                        <p:par>
                          <p:cTn id="165" fill="hold">
                            <p:stCondLst>
                              <p:cond delay="48000"/>
                            </p:stCondLst>
                            <p:childTnLst>
                              <p:par>
                                <p:cTn id="166" presetID="64" presetClass="path" presetSubtype="0" accel="50000" decel="50000" fill="hold" nodeType="afterEffect">
                                  <p:stCondLst>
                                    <p:cond delay="0"/>
                                  </p:stCondLst>
                                  <p:childTnLst>
                                    <p:animMotion origin="layout" path="M 3.61111E-6 -7.40741E-7 L 3.61111E-6 -0.08796 " pathEditMode="relative" rAng="0" ptsTypes="AA">
                                      <p:cBhvr>
                                        <p:cTn id="167" dur="2000" fill="hold"/>
                                        <p:tgtEl>
                                          <p:spTgt spid="7"/>
                                        </p:tgtEl>
                                        <p:attrNameLst>
                                          <p:attrName>ppt_x</p:attrName>
                                          <p:attrName>ppt_y</p:attrName>
                                        </p:attrNameLst>
                                      </p:cBhvr>
                                      <p:rCtr x="0" y="-44"/>
                                    </p:animMotion>
                                  </p:childTnLst>
                                </p:cTn>
                              </p:par>
                            </p:childTnLst>
                          </p:cTn>
                        </p:par>
                        <p:par>
                          <p:cTn id="168" fill="hold">
                            <p:stCondLst>
                              <p:cond delay="50000"/>
                            </p:stCondLst>
                            <p:childTnLst>
                              <p:par>
                                <p:cTn id="169" presetID="1" presetClass="entr" presetSubtype="0" fill="hold" grpId="2" nodeType="afterEffect">
                                  <p:stCondLst>
                                    <p:cond delay="0"/>
                                  </p:stCondLst>
                                  <p:childTnLst>
                                    <p:set>
                                      <p:cBhvr>
                                        <p:cTn id="170" dur="1" fill="hold">
                                          <p:stCondLst>
                                            <p:cond delay="0"/>
                                          </p:stCondLst>
                                        </p:cTn>
                                        <p:tgtEl>
                                          <p:spTgt spid="1357871"/>
                                        </p:tgtEl>
                                        <p:attrNameLst>
                                          <p:attrName>style.visibility</p:attrName>
                                        </p:attrNameLst>
                                      </p:cBhvr>
                                      <p:to>
                                        <p:strVal val="visible"/>
                                      </p:to>
                                    </p:set>
                                  </p:childTnLst>
                                </p:cTn>
                              </p:par>
                            </p:childTnLst>
                          </p:cTn>
                        </p:par>
                        <p:par>
                          <p:cTn id="171" fill="hold">
                            <p:stCondLst>
                              <p:cond delay="50000"/>
                            </p:stCondLst>
                            <p:childTnLst>
                              <p:par>
                                <p:cTn id="172" presetID="10" presetClass="exit" presetSubtype="0" fill="hold" nodeType="afterEffect">
                                  <p:stCondLst>
                                    <p:cond delay="0"/>
                                  </p:stCondLst>
                                  <p:childTnLst>
                                    <p:animEffect transition="out" filter="fade">
                                      <p:cBhvr>
                                        <p:cTn id="173" dur="2000"/>
                                        <p:tgtEl>
                                          <p:spTgt spid="7"/>
                                        </p:tgtEl>
                                      </p:cBhvr>
                                    </p:animEffect>
                                    <p:set>
                                      <p:cBhvr>
                                        <p:cTn id="174" dur="1" fill="hold">
                                          <p:stCondLst>
                                            <p:cond delay="1999"/>
                                          </p:stCondLst>
                                        </p:cTn>
                                        <p:tgtEl>
                                          <p:spTgt spid="7"/>
                                        </p:tgtEl>
                                        <p:attrNameLst>
                                          <p:attrName>style.visibility</p:attrName>
                                        </p:attrNameLst>
                                      </p:cBhvr>
                                      <p:to>
                                        <p:strVal val="hidden"/>
                                      </p:to>
                                    </p:set>
                                  </p:childTnLst>
                                </p:cTn>
                              </p:par>
                            </p:childTnLst>
                          </p:cTn>
                        </p:par>
                        <p:par>
                          <p:cTn id="175" fill="hold">
                            <p:stCondLst>
                              <p:cond delay="52000"/>
                            </p:stCondLst>
                            <p:childTnLst>
                              <p:par>
                                <p:cTn id="176" presetID="64" presetClass="path" presetSubtype="0" accel="50000" decel="50000" fill="hold" grpId="0" nodeType="afterEffect">
                                  <p:stCondLst>
                                    <p:cond delay="0"/>
                                  </p:stCondLst>
                                  <p:childTnLst>
                                    <p:animMotion origin="layout" path="M -5.55556E-7 3.7037E-6 L -5.55556E-7 -0.10926 " pathEditMode="relative" rAng="0" ptsTypes="AA">
                                      <p:cBhvr>
                                        <p:cTn id="177" dur="2000" fill="hold"/>
                                        <p:tgtEl>
                                          <p:spTgt spid="1357871"/>
                                        </p:tgtEl>
                                        <p:attrNameLst>
                                          <p:attrName>ppt_x</p:attrName>
                                          <p:attrName>ppt_y</p:attrName>
                                        </p:attrNameLst>
                                      </p:cBhvr>
                                      <p:rCtr x="0" y="-55"/>
                                    </p:animMotion>
                                  </p:childTnLst>
                                </p:cTn>
                              </p:par>
                            </p:childTnLst>
                          </p:cTn>
                        </p:par>
                        <p:par>
                          <p:cTn id="178" fill="hold">
                            <p:stCondLst>
                              <p:cond delay="54000"/>
                            </p:stCondLst>
                            <p:childTnLst>
                              <p:par>
                                <p:cTn id="179" presetID="10" presetClass="exit" presetSubtype="0" fill="hold" grpId="1" nodeType="afterEffect">
                                  <p:stCondLst>
                                    <p:cond delay="0"/>
                                  </p:stCondLst>
                                  <p:childTnLst>
                                    <p:animEffect transition="out" filter="fade">
                                      <p:cBhvr>
                                        <p:cTn id="180" dur="2000"/>
                                        <p:tgtEl>
                                          <p:spTgt spid="1357871"/>
                                        </p:tgtEl>
                                      </p:cBhvr>
                                    </p:animEffect>
                                    <p:set>
                                      <p:cBhvr>
                                        <p:cTn id="181" dur="1" fill="hold">
                                          <p:stCondLst>
                                            <p:cond delay="1999"/>
                                          </p:stCondLst>
                                        </p:cTn>
                                        <p:tgtEl>
                                          <p:spTgt spid="1357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9" grpId="0" animBg="1"/>
      <p:bldP spid="1357829" grpId="1" animBg="1"/>
      <p:bldP spid="1357829" grpId="2" animBg="1"/>
      <p:bldP spid="1357830" grpId="0" animBg="1"/>
      <p:bldP spid="1357830" grpId="1" animBg="1"/>
      <p:bldP spid="1357871" grpId="0" animBg="1"/>
      <p:bldP spid="1357871" grpId="1" animBg="1"/>
      <p:bldP spid="1357871" grpId="2" animBg="1"/>
      <p:bldP spid="1357906" grpId="0" animBg="1"/>
      <p:bldP spid="1357907" grpId="0" animBg="1"/>
      <p:bldP spid="1357907" grpId="1" animBg="1"/>
      <p:bldP spid="1357908" grpId="0" animBg="1"/>
      <p:bldP spid="1357908" grpId="1" animBg="1"/>
      <p:bldP spid="1357909" grpId="0" animBg="1"/>
      <p:bldP spid="135790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889084"/>
          </a:xfrm>
        </p:spPr>
        <p:txBody>
          <a:bodyPr>
            <a:normAutofit/>
          </a:bodyPr>
          <a:lstStyle/>
          <a:p>
            <a:r>
              <a:rPr lang="en-US" dirty="0"/>
              <a:t>We have 3 days together this week! I’ll go first:</a:t>
            </a:r>
          </a:p>
          <a:p>
            <a:r>
              <a:rPr lang="en-US" dirty="0"/>
              <a:t>My name is </a:t>
            </a:r>
            <a:r>
              <a:rPr lang="en-US" b="1" dirty="0"/>
              <a:t>Matt Kolon,</a:t>
            </a:r>
            <a:r>
              <a:rPr lang="en-US" dirty="0"/>
              <a:t> I’m a Senior MTS at Hill Associates</a:t>
            </a:r>
          </a:p>
          <a:p>
            <a:pPr lvl="1"/>
            <a:r>
              <a:rPr lang="en-US" dirty="0"/>
              <a:t>I’m a long-time networking and telecom geek</a:t>
            </a:r>
          </a:p>
          <a:p>
            <a:pPr lvl="1"/>
            <a:r>
              <a:rPr lang="en-US" dirty="0"/>
              <a:t>I’ve worked for Cisco, Juniper, and Brocade as well as Hill</a:t>
            </a:r>
          </a:p>
          <a:p>
            <a:pPr lvl="1"/>
            <a:r>
              <a:rPr lang="en-US" dirty="0"/>
              <a:t>From 2005 to 2017 I lived in </a:t>
            </a:r>
            <a:r>
              <a:rPr lang="en-US" dirty="0" err="1"/>
              <a:t>香港</a:t>
            </a:r>
            <a:r>
              <a:rPr lang="en-US" dirty="0"/>
              <a:t>, </a:t>
            </a:r>
            <a:r>
              <a:rPr lang="en-US" dirty="0" err="1"/>
              <a:t>北京</a:t>
            </a:r>
            <a:r>
              <a:rPr lang="en-US" dirty="0"/>
              <a:t>, and</a:t>
            </a:r>
            <a:r>
              <a:rPr lang="zh-CN" altLang="en-US" dirty="0"/>
              <a:t> </a:t>
            </a:r>
            <a:r>
              <a:rPr lang="ja-JP" altLang="en-US"/>
              <a:t>東京</a:t>
            </a:r>
            <a:endParaRPr lang="en-US" dirty="0"/>
          </a:p>
          <a:p>
            <a:pPr lvl="1"/>
            <a:r>
              <a:rPr lang="en-US" dirty="0"/>
              <a:t>Now I live in Underhill, Vermont where I ski and ride my bikes a lot.</a:t>
            </a:r>
          </a:p>
          <a:p>
            <a:pPr lvl="1"/>
            <a:r>
              <a:rPr lang="en-US" dirty="0"/>
              <a:t>This week I’d like us to find ways to eliminate </a:t>
            </a:r>
            <a:r>
              <a:rPr lang="en-US" dirty="0">
                <a:solidFill>
                  <a:srgbClr val="FF0000"/>
                </a:solidFill>
              </a:rPr>
              <a:t>risk</a:t>
            </a:r>
            <a:r>
              <a:rPr lang="en-US" dirty="0"/>
              <a:t> from bank VPN deployments and remote access systems!</a:t>
            </a:r>
          </a:p>
          <a:p>
            <a:pPr lvl="1"/>
            <a:r>
              <a:rPr lang="en-US" dirty="0"/>
              <a:t>Maybe we can also share </a:t>
            </a:r>
            <a:r>
              <a:rPr lang="en-US"/>
              <a:t>some networking </a:t>
            </a:r>
            <a:r>
              <a:rPr lang="en-US" dirty="0"/>
              <a:t>knowledge, too...</a:t>
            </a:r>
          </a:p>
          <a:p>
            <a:pPr marL="0" indent="0">
              <a:buNone/>
            </a:pPr>
            <a:endParaRPr lang="en-US" dirty="0"/>
          </a:p>
          <a:p>
            <a:r>
              <a:rPr lang="en-US" dirty="0"/>
              <a:t>I’m happy to stay in touch or answer questions offline:</a:t>
            </a:r>
          </a:p>
          <a:p>
            <a:pPr lvl="1"/>
            <a:r>
              <a:rPr lang="en-US" dirty="0"/>
              <a:t>matt@hillvt.com or (802) 899-0704</a:t>
            </a:r>
          </a:p>
        </p:txBody>
      </p:sp>
    </p:spTree>
    <p:extLst>
      <p:ext uri="{BB962C8B-B14F-4D97-AF65-F5344CB8AC3E}">
        <p14:creationId xmlns:p14="http://schemas.microsoft.com/office/powerpoint/2010/main" val="3939362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92" name="Rectangle 20"/>
          <p:cNvSpPr>
            <a:spLocks noGrp="1" noChangeArrowheads="1"/>
          </p:cNvSpPr>
          <p:nvPr>
            <p:ph type="title"/>
          </p:nvPr>
        </p:nvSpPr>
        <p:spPr/>
        <p:txBody>
          <a:bodyPr/>
          <a:lstStyle/>
          <a:p>
            <a:r>
              <a:rPr lang="en-US"/>
              <a:t>A Simpler View – the Internet Model</a:t>
            </a:r>
            <a:endParaRPr lang="en-US" b="0"/>
          </a:p>
        </p:txBody>
      </p:sp>
      <p:sp>
        <p:nvSpPr>
          <p:cNvPr id="8" name="Slide Number Placeholder 7"/>
          <p:cNvSpPr>
            <a:spLocks noGrp="1"/>
          </p:cNvSpPr>
          <p:nvPr>
            <p:ph type="sldNum" sz="quarter" idx="12"/>
          </p:nvPr>
        </p:nvSpPr>
        <p:spPr>
          <a:prstGeom prst="rect">
            <a:avLst/>
          </a:prstGeom>
        </p:spPr>
        <p:txBody>
          <a:bodyPr/>
          <a:lstStyle/>
          <a:p>
            <a:fld id="{52B67DA5-9DD9-4BCA-8370-9CA784C1DE92}" type="slidenum">
              <a:rPr lang="en-US" smtClean="0"/>
              <a:pPr/>
              <a:t>30</a:t>
            </a:fld>
            <a:endParaRPr lang="en-US"/>
          </a:p>
        </p:txBody>
      </p:sp>
      <p:grpSp>
        <p:nvGrpSpPr>
          <p:cNvPr id="2" name="Group 43"/>
          <p:cNvGrpSpPr>
            <a:grpSpLocks/>
          </p:cNvGrpSpPr>
          <p:nvPr/>
        </p:nvGrpSpPr>
        <p:grpSpPr bwMode="auto">
          <a:xfrm>
            <a:off x="7103270" y="4733925"/>
            <a:ext cx="4112418" cy="2031207"/>
            <a:chOff x="1813" y="1328"/>
            <a:chExt cx="1727" cy="853"/>
          </a:xfrm>
        </p:grpSpPr>
        <p:sp>
          <p:nvSpPr>
            <p:cNvPr id="1180675" name="Rectangle 3"/>
            <p:cNvSpPr>
              <a:spLocks noChangeArrowheads="1"/>
            </p:cNvSpPr>
            <p:nvPr/>
          </p:nvSpPr>
          <p:spPr bwMode="auto">
            <a:xfrm>
              <a:off x="1813"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6" name="Rectangle 4"/>
            <p:cNvSpPr>
              <a:spLocks noChangeArrowheads="1"/>
            </p:cNvSpPr>
            <p:nvPr/>
          </p:nvSpPr>
          <p:spPr bwMode="auto">
            <a:xfrm>
              <a:off x="2676"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7" name="Rectangle 5"/>
            <p:cNvSpPr>
              <a:spLocks noChangeArrowheads="1"/>
            </p:cNvSpPr>
            <p:nvPr/>
          </p:nvSpPr>
          <p:spPr bwMode="auto">
            <a:xfrm>
              <a:off x="1813" y="1328"/>
              <a:ext cx="1727" cy="432"/>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dirty="0">
                  <a:solidFill>
                    <a:schemeClr val="bg1"/>
                  </a:solidFill>
                </a:rPr>
                <a:t>Internet</a:t>
              </a:r>
            </a:p>
          </p:txBody>
        </p:sp>
      </p:grpSp>
      <p:pic>
        <p:nvPicPr>
          <p:cNvPr id="1180693" name="Picture 21" descr="DOS Tower Straight 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35040" y="2643188"/>
            <a:ext cx="1340645" cy="2383632"/>
          </a:xfrm>
          <a:prstGeom prst="rect">
            <a:avLst/>
          </a:prstGeom>
          <a:noFill/>
        </p:spPr>
      </p:pic>
      <p:grpSp>
        <p:nvGrpSpPr>
          <p:cNvPr id="3" name="Group 37"/>
          <p:cNvGrpSpPr>
            <a:grpSpLocks/>
          </p:cNvGrpSpPr>
          <p:nvPr/>
        </p:nvGrpSpPr>
        <p:grpSpPr bwMode="auto">
          <a:xfrm>
            <a:off x="2702720" y="2643190"/>
            <a:ext cx="2057400" cy="4121945"/>
            <a:chOff x="175" y="1059"/>
            <a:chExt cx="864" cy="1731"/>
          </a:xfrm>
        </p:grpSpPr>
        <p:sp>
          <p:nvSpPr>
            <p:cNvPr id="1180688" name="Rectangle 16"/>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689" name="Rectangle 17"/>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690" name="Rectangle 18"/>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91" name="Rectangle 19"/>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pic>
        <p:nvPicPr>
          <p:cNvPr id="1180695" name="Picture 23" descr="Router"/>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03407" y="7729538"/>
            <a:ext cx="1914525" cy="1164432"/>
          </a:xfrm>
          <a:prstGeom prst="rect">
            <a:avLst/>
          </a:prstGeom>
          <a:noFill/>
        </p:spPr>
      </p:pic>
      <p:grpSp>
        <p:nvGrpSpPr>
          <p:cNvPr id="4" name="Group 38"/>
          <p:cNvGrpSpPr>
            <a:grpSpLocks/>
          </p:cNvGrpSpPr>
          <p:nvPr/>
        </p:nvGrpSpPr>
        <p:grpSpPr bwMode="auto">
          <a:xfrm>
            <a:off x="13561220" y="2643190"/>
            <a:ext cx="2057400" cy="4121945"/>
            <a:chOff x="175" y="1059"/>
            <a:chExt cx="864" cy="1731"/>
          </a:xfrm>
        </p:grpSpPr>
        <p:sp>
          <p:nvSpPr>
            <p:cNvPr id="1180711" name="Rectangle 39"/>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712" name="Rectangle 40"/>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713" name="Rectangle 41"/>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714" name="Rectangle 42"/>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grpSp>
        <p:nvGrpSpPr>
          <p:cNvPr id="5" name="Group 48"/>
          <p:cNvGrpSpPr>
            <a:grpSpLocks/>
          </p:cNvGrpSpPr>
          <p:nvPr/>
        </p:nvGrpSpPr>
        <p:grpSpPr bwMode="auto">
          <a:xfrm>
            <a:off x="4981577" y="5269707"/>
            <a:ext cx="1835945" cy="997743"/>
            <a:chOff x="1105" y="2055"/>
            <a:chExt cx="771" cy="419"/>
          </a:xfrm>
        </p:grpSpPr>
        <p:sp>
          <p:nvSpPr>
            <p:cNvPr id="1180700" name="Line 28"/>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19" name="Line 47"/>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6" name="Group 49"/>
          <p:cNvGrpSpPr>
            <a:grpSpLocks/>
          </p:cNvGrpSpPr>
          <p:nvPr/>
        </p:nvGrpSpPr>
        <p:grpSpPr bwMode="auto">
          <a:xfrm>
            <a:off x="11470482" y="5269707"/>
            <a:ext cx="1835943" cy="997743"/>
            <a:chOff x="1105" y="2055"/>
            <a:chExt cx="771" cy="419"/>
          </a:xfrm>
        </p:grpSpPr>
        <p:sp>
          <p:nvSpPr>
            <p:cNvPr id="1180722" name="Line 50"/>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3" name="Line 51"/>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7" name="Group 52"/>
          <p:cNvGrpSpPr>
            <a:grpSpLocks/>
          </p:cNvGrpSpPr>
          <p:nvPr/>
        </p:nvGrpSpPr>
        <p:grpSpPr bwMode="auto">
          <a:xfrm>
            <a:off x="4981575" y="3195640"/>
            <a:ext cx="8324850" cy="997745"/>
            <a:chOff x="1105" y="2055"/>
            <a:chExt cx="771" cy="419"/>
          </a:xfrm>
        </p:grpSpPr>
        <p:sp>
          <p:nvSpPr>
            <p:cNvPr id="1180725" name="Line 53"/>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6" name="Line 54"/>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73102" y="7398842"/>
            <a:ext cx="2043113" cy="2514600"/>
          </a:xfrm>
          <a:prstGeom prst="rect">
            <a:avLst/>
          </a:prstGeom>
        </p:spPr>
      </p:pic>
      <p:pic>
        <p:nvPicPr>
          <p:cNvPr id="33" name="Picture 13"/>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auto">
          <a:xfrm>
            <a:off x="2743200" y="7772400"/>
            <a:ext cx="2160573" cy="1783329"/>
          </a:xfrm>
          <a:prstGeom prst="rect">
            <a:avLst/>
          </a:prstGeom>
          <a:noFill/>
        </p:spPr>
      </p:pic>
    </p:spTree>
    <p:custDataLst>
      <p:tags r:id="rId1"/>
    </p:custDataLst>
    <p:extLst>
      <p:ext uri="{BB962C8B-B14F-4D97-AF65-F5344CB8AC3E}">
        <p14:creationId xmlns:p14="http://schemas.microsoft.com/office/powerpoint/2010/main" val="9364916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EE76-20AE-443B-A979-B3B4BDE96080}"/>
              </a:ext>
            </a:extLst>
          </p:cNvPr>
          <p:cNvSpPr>
            <a:spLocks noGrp="1"/>
          </p:cNvSpPr>
          <p:nvPr>
            <p:ph type="title"/>
          </p:nvPr>
        </p:nvSpPr>
        <p:spPr/>
        <p:txBody>
          <a:bodyPr/>
          <a:lstStyle/>
          <a:p>
            <a:r>
              <a:rPr lang="en-US" altLang="zh-CN"/>
              <a:t>Encapsulation and Tunneling</a:t>
            </a:r>
          </a:p>
        </p:txBody>
      </p:sp>
      <p:sp>
        <p:nvSpPr>
          <p:cNvPr id="3" name="Text Placeholder 2">
            <a:extLst>
              <a:ext uri="{FF2B5EF4-FFF2-40B4-BE49-F238E27FC236}">
                <a16:creationId xmlns:a16="http://schemas.microsoft.com/office/drawing/2014/main" id="{11D2E99D-83CC-4BA1-BBB7-9E6600334D63}"/>
              </a:ext>
            </a:extLst>
          </p:cNvPr>
          <p:cNvSpPr>
            <a:spLocks noGrp="1"/>
          </p:cNvSpPr>
          <p:nvPr>
            <p:ph idx="1"/>
          </p:nvPr>
        </p:nvSpPr>
        <p:spPr>
          <a:xfrm>
            <a:off x="1257299" y="2193131"/>
            <a:ext cx="13418071" cy="6967198"/>
          </a:xfrm>
        </p:spPr>
        <p:txBody>
          <a:bodyPr>
            <a:normAutofit fontScale="92500" lnSpcReduction="10000"/>
          </a:bodyPr>
          <a:lstStyle/>
          <a:p>
            <a:pPr lvl="0"/>
            <a:r>
              <a:rPr lang="en-US" altLang="zh-CN" dirty="0"/>
              <a:t>Layers have a “natural” encapsulation order as you saw on the last slide</a:t>
            </a:r>
          </a:p>
          <a:p>
            <a:pPr lvl="0"/>
            <a:r>
              <a:rPr lang="en-US" altLang="zh-CN" dirty="0"/>
              <a:t>We can create special services by changing this order</a:t>
            </a:r>
          </a:p>
          <a:p>
            <a:pPr lvl="1"/>
            <a:r>
              <a:rPr lang="en-US" altLang="zh-CN" dirty="0"/>
              <a:t>What if a “smart box” treated an Ethernet frame like a TCP payload?</a:t>
            </a:r>
          </a:p>
          <a:p>
            <a:pPr lvl="1"/>
            <a:r>
              <a:rPr lang="en-US" altLang="zh-CN" dirty="0"/>
              <a:t>Or if it moved  a Wi-Fi frame from AP to AP over UDP?</a:t>
            </a:r>
          </a:p>
          <a:p>
            <a:pPr lvl="1"/>
            <a:r>
              <a:rPr lang="en-US" altLang="zh-CN" dirty="0"/>
              <a:t>What problems might this cause?</a:t>
            </a:r>
          </a:p>
          <a:p>
            <a:pPr lvl="1"/>
            <a:r>
              <a:rPr lang="en-US" altLang="zh-CN" dirty="0"/>
              <a:t>What services would it make possible?</a:t>
            </a:r>
          </a:p>
          <a:p>
            <a:r>
              <a:rPr lang="en-US" altLang="zh-CN" dirty="0"/>
              <a:t>Messing with the layers this way is broadly referred to as “tunneling.”</a:t>
            </a:r>
          </a:p>
          <a:p>
            <a:r>
              <a:rPr lang="en-US" altLang="zh-CN" dirty="0"/>
              <a:t>Tunneling is used often in VPNs, but also in Ethernet </a:t>
            </a:r>
            <a:r>
              <a:rPr lang="en-US" altLang="zh-CN" dirty="0" err="1"/>
              <a:t>vLANs</a:t>
            </a:r>
            <a:r>
              <a:rPr lang="en-US" altLang="zh-CN" dirty="0"/>
              <a:t> and MPLS.</a:t>
            </a:r>
          </a:p>
        </p:txBody>
      </p:sp>
      <p:pic>
        <p:nvPicPr>
          <p:cNvPr id="5" name="Picture 4">
            <a:extLst>
              <a:ext uri="{FF2B5EF4-FFF2-40B4-BE49-F238E27FC236}">
                <a16:creationId xmlns:a16="http://schemas.microsoft.com/office/drawing/2014/main" id="{A9802868-C30A-B24B-9582-A19378A65B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5371" y="3580776"/>
            <a:ext cx="3070098" cy="5181600"/>
          </a:xfrm>
          <a:prstGeom prst="rect">
            <a:avLst/>
          </a:prstGeom>
        </p:spPr>
      </p:pic>
      <p:sp>
        <p:nvSpPr>
          <p:cNvPr id="6" name="Slide Number Placeholder 3">
            <a:extLst>
              <a:ext uri="{FF2B5EF4-FFF2-40B4-BE49-F238E27FC236}">
                <a16:creationId xmlns:a16="http://schemas.microsoft.com/office/drawing/2014/main" id="{F0937CBA-65D8-48B1-AA44-F8C60089546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31</a:t>
            </a:fld>
            <a:endParaRPr lang="en-US" sz="1350"/>
          </a:p>
        </p:txBody>
      </p:sp>
    </p:spTree>
    <p:extLst>
      <p:ext uri="{BB962C8B-B14F-4D97-AF65-F5344CB8AC3E}">
        <p14:creationId xmlns:p14="http://schemas.microsoft.com/office/powerpoint/2010/main" val="2138064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30371" y="4430172"/>
            <a:ext cx="2263649" cy="1131825"/>
          </a:xfrm>
          <a:prstGeom prst="rect">
            <a:avLst/>
          </a:prstGeom>
          <a:noFill/>
          <a:ln w="9525">
            <a:noFill/>
            <a:miter lim="800000"/>
            <a:headEnd/>
            <a:tailEnd/>
          </a:ln>
        </p:spPr>
      </p:pic>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1825152" y="5042769"/>
            <a:ext cx="3971897" cy="28433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Your basic switched Ethernet</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32</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4585963" cy="152427"/>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sp>
        <p:nvSpPr>
          <p:cNvPr id="58" name="Rectangle 57">
            <a:extLst>
              <a:ext uri="{FF2B5EF4-FFF2-40B4-BE49-F238E27FC236}">
                <a16:creationId xmlns:a16="http://schemas.microsoft.com/office/drawing/2014/main" id="{3E2BDCC5-756B-9B4D-B120-0A3298FE30AB}"/>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1" name="Rectangle 50">
            <a:extLst>
              <a:ext uri="{FF2B5EF4-FFF2-40B4-BE49-F238E27FC236}">
                <a16:creationId xmlns:a16="http://schemas.microsoft.com/office/drawing/2014/main" id="{BB695B76-2A75-EC4A-B851-CDDA48A6AD06}"/>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20" name="TextBox 19">
            <a:extLst>
              <a:ext uri="{FF2B5EF4-FFF2-40B4-BE49-F238E27FC236}">
                <a16:creationId xmlns:a16="http://schemas.microsoft.com/office/drawing/2014/main" id="{5CD965BE-6EE9-E143-AC1D-E6EEA8AA0DBE}"/>
              </a:ext>
            </a:extLst>
          </p:cNvPr>
          <p:cNvSpPr txBox="1"/>
          <p:nvPr/>
        </p:nvSpPr>
        <p:spPr>
          <a:xfrm>
            <a:off x="10419649" y="4468641"/>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54" name="TextBox 53">
            <a:extLst>
              <a:ext uri="{FF2B5EF4-FFF2-40B4-BE49-F238E27FC236}">
                <a16:creationId xmlns:a16="http://schemas.microsoft.com/office/drawing/2014/main" id="{6B705D34-F645-1F47-A84E-826A1B12387B}"/>
              </a:ext>
            </a:extLst>
          </p:cNvPr>
          <p:cNvSpPr txBox="1"/>
          <p:nvPr/>
        </p:nvSpPr>
        <p:spPr>
          <a:xfrm>
            <a:off x="8608470" y="7242520"/>
            <a:ext cx="5078622" cy="584775"/>
          </a:xfrm>
          <a:prstGeom prst="rect">
            <a:avLst/>
          </a:prstGeom>
          <a:noFill/>
        </p:spPr>
        <p:txBody>
          <a:bodyPr wrap="square" rtlCol="0">
            <a:spAutoFit/>
          </a:bodyPr>
          <a:lstStyle/>
          <a:p>
            <a:r>
              <a:rPr lang="en-US" sz="3200" dirty="0"/>
              <a:t>Remember it’s all layer 2!</a:t>
            </a:r>
          </a:p>
        </p:txBody>
      </p:sp>
    </p:spTree>
    <p:extLst>
      <p:ext uri="{BB962C8B-B14F-4D97-AF65-F5344CB8AC3E}">
        <p14:creationId xmlns:p14="http://schemas.microsoft.com/office/powerpoint/2010/main" val="1954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dissolve">
                                      <p:cBhvr>
                                        <p:cTn id="43" dur="500"/>
                                        <p:tgtEl>
                                          <p:spTgt spid="71"/>
                                        </p:tgtEl>
                                      </p:cBhvr>
                                    </p:animEffect>
                                  </p:childTnLst>
                                </p:cTn>
                              </p:par>
                              <p:par>
                                <p:cTn id="44" presetID="9"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ssolv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58" grpId="0" animBg="1"/>
      <p:bldP spid="59" grpId="0" animBg="1"/>
      <p:bldP spid="71" grpId="0" animBg="1"/>
      <p:bldP spid="72" grpId="0" animBg="1"/>
      <p:bldP spid="51" grpId="0" animBg="1"/>
      <p:bldP spid="20" grpId="0"/>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3939" y="877"/>
              <a:ext cx="1012" cy="138"/>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MPLS or Ethernet WAN</a:t>
              </a:r>
            </a:p>
          </p:txBody>
        </p:sp>
      </p:grpSp>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248181"/>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Two Ethernet switches and a WAN</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33</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39" name="Group 38">
            <a:extLst>
              <a:ext uri="{FF2B5EF4-FFF2-40B4-BE49-F238E27FC236}">
                <a16:creationId xmlns:a16="http://schemas.microsoft.com/office/drawing/2014/main" id="{2E4D92D3-0644-9240-BF2D-5108298E3435}"/>
              </a:ext>
            </a:extLst>
          </p:cNvPr>
          <p:cNvGrpSpPr/>
          <p:nvPr/>
        </p:nvGrpSpPr>
        <p:grpSpPr>
          <a:xfrm>
            <a:off x="9851673" y="3462447"/>
            <a:ext cx="2696399" cy="1882009"/>
            <a:chOff x="9851673" y="3462447"/>
            <a:chExt cx="2696399" cy="1882009"/>
          </a:xfrm>
        </p:grpSpPr>
        <p:cxnSp>
          <p:nvCxnSpPr>
            <p:cNvPr id="17" name="Straight Connector 16">
              <a:extLst>
                <a:ext uri="{FF2B5EF4-FFF2-40B4-BE49-F238E27FC236}">
                  <a16:creationId xmlns:a16="http://schemas.microsoft.com/office/drawing/2014/main" id="{A2F5674F-9C62-B74F-84E2-08C5FBBD9E78}"/>
                </a:ext>
              </a:extLst>
            </p:cNvPr>
            <p:cNvCxnSpPr>
              <a:cxnSpLocks/>
            </p:cNvCxnSpPr>
            <p:nvPr/>
          </p:nvCxnSpPr>
          <p:spPr>
            <a:xfrm flipH="1">
              <a:off x="10215711" y="3851779"/>
              <a:ext cx="454201" cy="1232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5E67863-2C8B-CA46-BAF3-44F234CC19EE}"/>
                </a:ext>
              </a:extLst>
            </p:cNvPr>
            <p:cNvCxnSpPr>
              <a:cxnSpLocks/>
            </p:cNvCxnSpPr>
            <p:nvPr/>
          </p:nvCxnSpPr>
          <p:spPr>
            <a:xfrm flipH="1">
              <a:off x="11972816" y="3887638"/>
              <a:ext cx="239026" cy="1242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C3FA3D-C9B8-5343-9A98-9DC8A40D58EC}"/>
                </a:ext>
              </a:extLst>
            </p:cNvPr>
            <p:cNvCxnSpPr>
              <a:cxnSpLocks/>
            </p:cNvCxnSpPr>
            <p:nvPr/>
          </p:nvCxnSpPr>
          <p:spPr>
            <a:xfrm flipH="1">
              <a:off x="11340032" y="3701801"/>
              <a:ext cx="691967" cy="5402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FB4C1B-60BC-8840-B4CE-9797FAB066F8}"/>
                </a:ext>
              </a:extLst>
            </p:cNvPr>
            <p:cNvCxnSpPr>
              <a:cxnSpLocks/>
            </p:cNvCxnSpPr>
            <p:nvPr/>
          </p:nvCxnSpPr>
          <p:spPr>
            <a:xfrm>
              <a:off x="10932873" y="3668849"/>
              <a:ext cx="214908" cy="406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757477-E251-6344-AF9C-39794490C154}"/>
                </a:ext>
              </a:extLst>
            </p:cNvPr>
            <p:cNvCxnSpPr>
              <a:cxnSpLocks/>
            </p:cNvCxnSpPr>
            <p:nvPr/>
          </p:nvCxnSpPr>
          <p:spPr>
            <a:xfrm flipH="1">
              <a:off x="10467368" y="4262253"/>
              <a:ext cx="680413" cy="807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B691FB-A81F-8041-8435-286606F78CD1}"/>
                </a:ext>
              </a:extLst>
            </p:cNvPr>
            <p:cNvCxnSpPr>
              <a:cxnSpLocks/>
            </p:cNvCxnSpPr>
            <p:nvPr/>
          </p:nvCxnSpPr>
          <p:spPr>
            <a:xfrm>
              <a:off x="11278535" y="4350729"/>
              <a:ext cx="527731" cy="7332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Picture 3" descr="image001">
              <a:extLst>
                <a:ext uri="{FF2B5EF4-FFF2-40B4-BE49-F238E27FC236}">
                  <a16:creationId xmlns:a16="http://schemas.microsoft.com/office/drawing/2014/main" id="{71E4B1C5-F346-1B4D-91D4-B67B2F4E3F8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27749" y="3462447"/>
              <a:ext cx="741806" cy="370903"/>
            </a:xfrm>
            <a:prstGeom prst="rect">
              <a:avLst/>
            </a:prstGeom>
            <a:noFill/>
            <a:ln w="9525">
              <a:noFill/>
              <a:miter lim="800000"/>
              <a:headEnd/>
              <a:tailEnd/>
            </a:ln>
          </p:spPr>
        </p:pic>
        <p:pic>
          <p:nvPicPr>
            <p:cNvPr id="52" name="Picture 3" descr="image001">
              <a:extLst>
                <a:ext uri="{FF2B5EF4-FFF2-40B4-BE49-F238E27FC236}">
                  <a16:creationId xmlns:a16="http://schemas.microsoft.com/office/drawing/2014/main" id="{BAC5B971-AE3B-2A41-856C-6D66AED2433C}"/>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91280" y="4127250"/>
              <a:ext cx="741806" cy="370903"/>
            </a:xfrm>
            <a:prstGeom prst="rect">
              <a:avLst/>
            </a:prstGeom>
            <a:noFill/>
            <a:ln w="9525">
              <a:noFill/>
              <a:miter lim="800000"/>
              <a:headEnd/>
              <a:tailEnd/>
            </a:ln>
          </p:spPr>
        </p:pic>
        <p:pic>
          <p:nvPicPr>
            <p:cNvPr id="54" name="Picture 3" descr="image001">
              <a:extLst>
                <a:ext uri="{FF2B5EF4-FFF2-40B4-BE49-F238E27FC236}">
                  <a16:creationId xmlns:a16="http://schemas.microsoft.com/office/drawing/2014/main" id="{D6F83B4B-F2E5-D342-9F34-23F95D82055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266" y="3609750"/>
              <a:ext cx="741806" cy="370903"/>
            </a:xfrm>
            <a:prstGeom prst="rect">
              <a:avLst/>
            </a:prstGeom>
            <a:noFill/>
            <a:ln w="9525">
              <a:noFill/>
              <a:miter lim="800000"/>
              <a:headEnd/>
              <a:tailEnd/>
            </a:ln>
          </p:spPr>
        </p:pic>
        <p:pic>
          <p:nvPicPr>
            <p:cNvPr id="55" name="Picture 3" descr="image001">
              <a:extLst>
                <a:ext uri="{FF2B5EF4-FFF2-40B4-BE49-F238E27FC236}">
                  <a16:creationId xmlns:a16="http://schemas.microsoft.com/office/drawing/2014/main" id="{3982704C-C5D5-5247-B1D1-4F4E919717D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27360" y="4956307"/>
              <a:ext cx="741806" cy="370903"/>
            </a:xfrm>
            <a:prstGeom prst="rect">
              <a:avLst/>
            </a:prstGeom>
            <a:noFill/>
            <a:ln w="9525">
              <a:noFill/>
              <a:miter lim="800000"/>
              <a:headEnd/>
              <a:tailEnd/>
            </a:ln>
          </p:spPr>
        </p:pic>
        <p:pic>
          <p:nvPicPr>
            <p:cNvPr id="57" name="Picture 3" descr="image001">
              <a:extLst>
                <a:ext uri="{FF2B5EF4-FFF2-40B4-BE49-F238E27FC236}">
                  <a16:creationId xmlns:a16="http://schemas.microsoft.com/office/drawing/2014/main" id="{D873A37F-870D-7243-8EB9-0471BE6C6A4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51673" y="4973553"/>
              <a:ext cx="741806" cy="370903"/>
            </a:xfrm>
            <a:prstGeom prst="rect">
              <a:avLst/>
            </a:prstGeom>
            <a:noFill/>
            <a:ln w="9525">
              <a:noFill/>
              <a:miter lim="800000"/>
              <a:headEnd/>
              <a:tailEnd/>
            </a:ln>
          </p:spPr>
        </p:pic>
      </p:grpSp>
      <p:sp>
        <p:nvSpPr>
          <p:cNvPr id="77" name="Rectangle 76">
            <a:extLst>
              <a:ext uri="{FF2B5EF4-FFF2-40B4-BE49-F238E27FC236}">
                <a16:creationId xmlns:a16="http://schemas.microsoft.com/office/drawing/2014/main" id="{881062AF-13A3-EA4D-B0F0-FCDAAE376622}"/>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8" name="Rectangle 77">
            <a:extLst>
              <a:ext uri="{FF2B5EF4-FFF2-40B4-BE49-F238E27FC236}">
                <a16:creationId xmlns:a16="http://schemas.microsoft.com/office/drawing/2014/main" id="{F0AB9E82-8924-964E-985A-CD04D79F8473}"/>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9" name="Right Arrow 78">
            <a:extLst>
              <a:ext uri="{FF2B5EF4-FFF2-40B4-BE49-F238E27FC236}">
                <a16:creationId xmlns:a16="http://schemas.microsoft.com/office/drawing/2014/main" id="{86D51E72-8874-B740-8D99-D30BB4EA4998}"/>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0" name="Right Arrow 79">
            <a:extLst>
              <a:ext uri="{FF2B5EF4-FFF2-40B4-BE49-F238E27FC236}">
                <a16:creationId xmlns:a16="http://schemas.microsoft.com/office/drawing/2014/main" id="{DEE9E99A-0185-C141-BBDB-7461801EB5D9}"/>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1" name="Group 80">
            <a:extLst>
              <a:ext uri="{FF2B5EF4-FFF2-40B4-BE49-F238E27FC236}">
                <a16:creationId xmlns:a16="http://schemas.microsoft.com/office/drawing/2014/main" id="{A9C29924-BA6A-2D42-A606-104423B559B4}"/>
              </a:ext>
            </a:extLst>
          </p:cNvPr>
          <p:cNvGrpSpPr/>
          <p:nvPr/>
        </p:nvGrpSpPr>
        <p:grpSpPr>
          <a:xfrm>
            <a:off x="7953255" y="6733296"/>
            <a:ext cx="6136721" cy="301145"/>
            <a:chOff x="7953255" y="6733296"/>
            <a:chExt cx="6136721" cy="301145"/>
          </a:xfrm>
        </p:grpSpPr>
        <p:sp>
          <p:nvSpPr>
            <p:cNvPr id="82" name="Rectangle 81">
              <a:extLst>
                <a:ext uri="{FF2B5EF4-FFF2-40B4-BE49-F238E27FC236}">
                  <a16:creationId xmlns:a16="http://schemas.microsoft.com/office/drawing/2014/main" id="{85A86F48-AD53-B34A-B54A-CC735F34770D}"/>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3" name="Rectangle 82">
              <a:extLst>
                <a:ext uri="{FF2B5EF4-FFF2-40B4-BE49-F238E27FC236}">
                  <a16:creationId xmlns:a16="http://schemas.microsoft.com/office/drawing/2014/main" id="{F761FB30-03C7-1B40-A75A-31F06DEC1384}"/>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4" name="Rectangle 83">
              <a:extLst>
                <a:ext uri="{FF2B5EF4-FFF2-40B4-BE49-F238E27FC236}">
                  <a16:creationId xmlns:a16="http://schemas.microsoft.com/office/drawing/2014/main" id="{DA8B85D4-D9A6-6541-92A7-559A34683D03}"/>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5" name="Rectangle 84">
              <a:extLst>
                <a:ext uri="{FF2B5EF4-FFF2-40B4-BE49-F238E27FC236}">
                  <a16:creationId xmlns:a16="http://schemas.microsoft.com/office/drawing/2014/main" id="{9B5E3EF9-81AF-AD4C-B09A-F51C259753C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6" name="Rectangle 85">
              <a:extLst>
                <a:ext uri="{FF2B5EF4-FFF2-40B4-BE49-F238E27FC236}">
                  <a16:creationId xmlns:a16="http://schemas.microsoft.com/office/drawing/2014/main" id="{460C7A11-F705-4241-A905-F3211DBDBD29}"/>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7" name="Rectangle 86">
              <a:extLst>
                <a:ext uri="{FF2B5EF4-FFF2-40B4-BE49-F238E27FC236}">
                  <a16:creationId xmlns:a16="http://schemas.microsoft.com/office/drawing/2014/main" id="{491636DF-D05F-E942-AEAF-EC40D05B84E2}"/>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88" name="Rectangle 87">
            <a:extLst>
              <a:ext uri="{FF2B5EF4-FFF2-40B4-BE49-F238E27FC236}">
                <a16:creationId xmlns:a16="http://schemas.microsoft.com/office/drawing/2014/main" id="{B18A9B8A-D507-9B47-8FB9-62452F31CD08}"/>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38" name="TextBox 37">
            <a:extLst>
              <a:ext uri="{FF2B5EF4-FFF2-40B4-BE49-F238E27FC236}">
                <a16:creationId xmlns:a16="http://schemas.microsoft.com/office/drawing/2014/main" id="{197045AA-5B02-B741-8202-8A4DC2C5F9A4}"/>
              </a:ext>
            </a:extLst>
          </p:cNvPr>
          <p:cNvSpPr txBox="1"/>
          <p:nvPr/>
        </p:nvSpPr>
        <p:spPr>
          <a:xfrm>
            <a:off x="8608470" y="7242520"/>
            <a:ext cx="5078622" cy="584775"/>
          </a:xfrm>
          <a:prstGeom prst="rect">
            <a:avLst/>
          </a:prstGeom>
          <a:noFill/>
        </p:spPr>
        <p:txBody>
          <a:bodyPr wrap="square" rtlCol="0">
            <a:spAutoFit/>
          </a:bodyPr>
          <a:lstStyle/>
          <a:p>
            <a:r>
              <a:rPr lang="en-US" sz="3200" dirty="0"/>
              <a:t>Remember it’s still all layer 2!</a:t>
            </a:r>
          </a:p>
        </p:txBody>
      </p:sp>
      <p:sp>
        <p:nvSpPr>
          <p:cNvPr id="90" name="TextBox 89">
            <a:extLst>
              <a:ext uri="{FF2B5EF4-FFF2-40B4-BE49-F238E27FC236}">
                <a16:creationId xmlns:a16="http://schemas.microsoft.com/office/drawing/2014/main" id="{1B0DD882-C405-7548-8777-DA01A4A53D17}"/>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91" name="TextBox 90">
            <a:extLst>
              <a:ext uri="{FF2B5EF4-FFF2-40B4-BE49-F238E27FC236}">
                <a16:creationId xmlns:a16="http://schemas.microsoft.com/office/drawing/2014/main" id="{4F1F6541-6F68-5249-9FBE-222E0F40E0EA}"/>
              </a:ext>
            </a:extLst>
          </p:cNvPr>
          <p:cNvSpPr txBox="1"/>
          <p:nvPr/>
        </p:nvSpPr>
        <p:spPr>
          <a:xfrm>
            <a:off x="7691004" y="4792026"/>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Tree>
    <p:extLst>
      <p:ext uri="{BB962C8B-B14F-4D97-AF65-F5344CB8AC3E}">
        <p14:creationId xmlns:p14="http://schemas.microsoft.com/office/powerpoint/2010/main" val="5230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dissolv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dissolve">
                                      <p:cBhvr>
                                        <p:cTn id="29" dur="500"/>
                                        <p:tgtEl>
                                          <p:spTgt spid="81"/>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8" grpId="0" animBg="1"/>
      <p:bldP spid="38" grpId="0"/>
      <p:bldP spid="90" grpId="0"/>
      <p:bldP spid="9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319897"/>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Theoretical VPN Tunneling Example</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34</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4192" y="818"/>
              <a:ext cx="608" cy="233"/>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Internet</a:t>
              </a:r>
            </a:p>
          </p:txBody>
        </p:sp>
      </p:grpSp>
      <p:pic>
        <p:nvPicPr>
          <p:cNvPr id="44" name="Picture 43" descr="A picture containing indoor, sitting, white, black&#10;&#10;Description automatically generated">
            <a:extLst>
              <a:ext uri="{FF2B5EF4-FFF2-40B4-BE49-F238E27FC236}">
                <a16:creationId xmlns:a16="http://schemas.microsoft.com/office/drawing/2014/main" id="{9EE64520-5379-7E44-AE86-5AECA609AF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85651" y="2682975"/>
            <a:ext cx="1233209" cy="2102063"/>
          </a:xfrm>
          <a:prstGeom prst="rect">
            <a:avLst/>
          </a:prstGeom>
        </p:spPr>
      </p:pic>
      <p:sp>
        <p:nvSpPr>
          <p:cNvPr id="53" name="TextBox 52">
            <a:extLst>
              <a:ext uri="{FF2B5EF4-FFF2-40B4-BE49-F238E27FC236}">
                <a16:creationId xmlns:a16="http://schemas.microsoft.com/office/drawing/2014/main" id="{249A954C-4E30-CE4E-8212-1D2D8D370D3E}"/>
              </a:ext>
            </a:extLst>
          </p:cNvPr>
          <p:cNvSpPr txBox="1"/>
          <p:nvPr/>
        </p:nvSpPr>
        <p:spPr>
          <a:xfrm>
            <a:off x="9011354" y="4640153"/>
            <a:ext cx="4588506" cy="369332"/>
          </a:xfrm>
          <a:prstGeom prst="rect">
            <a:avLst/>
          </a:prstGeom>
          <a:noFill/>
        </p:spPr>
        <p:txBody>
          <a:bodyPr wrap="square" rtlCol="0">
            <a:spAutoFit/>
          </a:bodyPr>
          <a:lstStyle/>
          <a:p>
            <a:pPr algn="ctr"/>
            <a:r>
              <a:rPr lang="en-US" dirty="0">
                <a:solidFill>
                  <a:schemeClr val="accent6">
                    <a:lumMod val="85000"/>
                  </a:schemeClr>
                </a:solidFill>
              </a:rPr>
              <a:t>(Authorized, Encrypted TCP Connection)</a:t>
            </a:r>
          </a:p>
        </p:txBody>
      </p:sp>
      <p:cxnSp>
        <p:nvCxnSpPr>
          <p:cNvPr id="56" name="Straight Connector 55">
            <a:extLst>
              <a:ext uri="{FF2B5EF4-FFF2-40B4-BE49-F238E27FC236}">
                <a16:creationId xmlns:a16="http://schemas.microsoft.com/office/drawing/2014/main" id="{446E7850-FBD9-974E-A145-1E4AEB65902D}"/>
              </a:ext>
            </a:extLst>
          </p:cNvPr>
          <p:cNvCxnSpPr>
            <a:cxnSpLocks/>
          </p:cNvCxnSpPr>
          <p:nvPr/>
        </p:nvCxnSpPr>
        <p:spPr bwMode="auto">
          <a:xfrm>
            <a:off x="8799483" y="5092481"/>
            <a:ext cx="4757491" cy="0"/>
          </a:xfrm>
          <a:prstGeom prst="line">
            <a:avLst/>
          </a:prstGeom>
          <a:solidFill>
            <a:schemeClr val="accent1"/>
          </a:solidFill>
          <a:ln w="76200" cap="flat" cmpd="sng" algn="ctr">
            <a:solidFill>
              <a:schemeClr val="accent6">
                <a:lumMod val="75000"/>
              </a:schemeClr>
            </a:solidFill>
            <a:prstDash val="dash"/>
            <a:round/>
            <a:headEnd type="none" w="med" len="med"/>
            <a:tailEnd type="none" w="med" len="med"/>
          </a:ln>
          <a:effectLst/>
        </p:spPr>
      </p:cxnSp>
      <p:sp>
        <p:nvSpPr>
          <p:cNvPr id="58" name="Rectangle 57">
            <a:extLst>
              <a:ext uri="{FF2B5EF4-FFF2-40B4-BE49-F238E27FC236}">
                <a16:creationId xmlns:a16="http://schemas.microsoft.com/office/drawing/2014/main" id="{3E2BDCC5-756B-9B4D-B120-0A3298FE30AB}"/>
              </a:ext>
            </a:extLst>
          </p:cNvPr>
          <p:cNvSpPr/>
          <p:nvPr/>
        </p:nvSpPr>
        <p:spPr bwMode="auto">
          <a:xfrm>
            <a:off x="5880416" y="6268089"/>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268087"/>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61" name="Rectangle 60">
            <a:extLst>
              <a:ext uri="{FF2B5EF4-FFF2-40B4-BE49-F238E27FC236}">
                <a16:creationId xmlns:a16="http://schemas.microsoft.com/office/drawing/2014/main" id="{004C604A-D426-A14D-A771-F2958A4DDFE7}"/>
              </a:ext>
            </a:extLst>
          </p:cNvPr>
          <p:cNvSpPr/>
          <p:nvPr/>
        </p:nvSpPr>
        <p:spPr bwMode="auto">
          <a:xfrm>
            <a:off x="7903450" y="7177467"/>
            <a:ext cx="6245162" cy="284322"/>
          </a:xfrm>
          <a:prstGeom prst="rect">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TCP</a:t>
            </a:r>
          </a:p>
        </p:txBody>
      </p:sp>
      <p:sp>
        <p:nvSpPr>
          <p:cNvPr id="62" name="Rectangle 61">
            <a:extLst>
              <a:ext uri="{FF2B5EF4-FFF2-40B4-BE49-F238E27FC236}">
                <a16:creationId xmlns:a16="http://schemas.microsoft.com/office/drawing/2014/main" id="{1A4EF9EF-DB7C-6249-AE25-9F82726D9027}"/>
              </a:ext>
            </a:extLst>
          </p:cNvPr>
          <p:cNvSpPr/>
          <p:nvPr/>
        </p:nvSpPr>
        <p:spPr bwMode="auto">
          <a:xfrm>
            <a:off x="7903451" y="7617911"/>
            <a:ext cx="6264296" cy="291175"/>
          </a:xfrm>
          <a:prstGeom prst="rect">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IP</a:t>
            </a:r>
            <a:endParaRPr lang="en-US" b="1" dirty="0">
              <a:latin typeface="Arial Narrow" pitchFamily="34" charset="0"/>
            </a:endParaRPr>
          </a:p>
        </p:txBody>
      </p:sp>
      <p:sp>
        <p:nvSpPr>
          <p:cNvPr id="65" name="Rectangle 64">
            <a:extLst>
              <a:ext uri="{FF2B5EF4-FFF2-40B4-BE49-F238E27FC236}">
                <a16:creationId xmlns:a16="http://schemas.microsoft.com/office/drawing/2014/main" id="{D26E45F6-2C39-9840-BCCD-3F5BC20A390C}"/>
              </a:ext>
            </a:extLst>
          </p:cNvPr>
          <p:cNvSpPr/>
          <p:nvPr/>
        </p:nvSpPr>
        <p:spPr bwMode="auto">
          <a:xfrm>
            <a:off x="78903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6" name="Rectangle 65">
            <a:extLst>
              <a:ext uri="{FF2B5EF4-FFF2-40B4-BE49-F238E27FC236}">
                <a16:creationId xmlns:a16="http://schemas.microsoft.com/office/drawing/2014/main" id="{745CFF0B-6DC9-1D4C-9FE5-B6375527ACAD}"/>
              </a:ext>
            </a:extLst>
          </p:cNvPr>
          <p:cNvSpPr/>
          <p:nvPr/>
        </p:nvSpPr>
        <p:spPr bwMode="auto">
          <a:xfrm>
            <a:off x="8804789" y="8048986"/>
            <a:ext cx="846228" cy="301145"/>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CE</a:t>
            </a:r>
            <a:endParaRPr lang="en-US" b="1" dirty="0">
              <a:latin typeface="Arial Narrow" pitchFamily="34" charset="0"/>
            </a:endParaRPr>
          </a:p>
        </p:txBody>
      </p:sp>
      <p:sp>
        <p:nvSpPr>
          <p:cNvPr id="67" name="Rectangle 66">
            <a:extLst>
              <a:ext uri="{FF2B5EF4-FFF2-40B4-BE49-F238E27FC236}">
                <a16:creationId xmlns:a16="http://schemas.microsoft.com/office/drawing/2014/main" id="{A2BB1A9A-154D-C04A-8B06-75AA76E71350}"/>
              </a:ext>
            </a:extLst>
          </p:cNvPr>
          <p:cNvSpPr/>
          <p:nvPr/>
        </p:nvSpPr>
        <p:spPr bwMode="auto">
          <a:xfrm>
            <a:off x="97191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8" name="Rectangle 67">
            <a:extLst>
              <a:ext uri="{FF2B5EF4-FFF2-40B4-BE49-F238E27FC236}">
                <a16:creationId xmlns:a16="http://schemas.microsoft.com/office/drawing/2014/main" id="{0F35E30D-6215-1A41-86E8-413171A329B1}"/>
              </a:ext>
            </a:extLst>
          </p:cNvPr>
          <p:cNvSpPr/>
          <p:nvPr/>
        </p:nvSpPr>
        <p:spPr bwMode="auto">
          <a:xfrm>
            <a:off x="10633588" y="8048986"/>
            <a:ext cx="1694483" cy="301145"/>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WDM</a:t>
            </a:r>
            <a:endParaRPr lang="en-US" b="1" dirty="0">
              <a:latin typeface="Arial Narrow" pitchFamily="34" charset="0"/>
            </a:endParaRPr>
          </a:p>
        </p:txBody>
      </p:sp>
      <p:sp>
        <p:nvSpPr>
          <p:cNvPr id="69" name="Rectangle 68">
            <a:extLst>
              <a:ext uri="{FF2B5EF4-FFF2-40B4-BE49-F238E27FC236}">
                <a16:creationId xmlns:a16="http://schemas.microsoft.com/office/drawing/2014/main" id="{1F9A1C88-B30B-BC4C-9DD4-27E59C3F6A0F}"/>
              </a:ext>
            </a:extLst>
          </p:cNvPr>
          <p:cNvSpPr/>
          <p:nvPr/>
        </p:nvSpPr>
        <p:spPr bwMode="auto">
          <a:xfrm>
            <a:off x="12397076" y="8048986"/>
            <a:ext cx="846228" cy="301145"/>
          </a:xfrm>
          <a:prstGeom prst="rect">
            <a:avLst/>
          </a:prstGeom>
          <a:solidFill>
            <a:srgbClr val="FFDF1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MPLS</a:t>
            </a:r>
            <a:endParaRPr lang="en-US" b="1" dirty="0">
              <a:latin typeface="Arial Narrow" pitchFamily="34" charset="0"/>
            </a:endParaRPr>
          </a:p>
        </p:txBody>
      </p:sp>
      <p:sp>
        <p:nvSpPr>
          <p:cNvPr id="70" name="Rectangle 69">
            <a:extLst>
              <a:ext uri="{FF2B5EF4-FFF2-40B4-BE49-F238E27FC236}">
                <a16:creationId xmlns:a16="http://schemas.microsoft.com/office/drawing/2014/main" id="{11231D24-7D2E-834C-9E3D-F119D1763609}"/>
              </a:ext>
            </a:extLst>
          </p:cNvPr>
          <p:cNvSpPr/>
          <p:nvPr/>
        </p:nvSpPr>
        <p:spPr bwMode="auto">
          <a:xfrm>
            <a:off x="13311476"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41485"/>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3392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18" name="Picture 17" descr="A picture containing table, desk, sitting, computer&#10;&#10;Description automatically generated">
            <a:extLst>
              <a:ext uri="{FF2B5EF4-FFF2-40B4-BE49-F238E27FC236}">
                <a16:creationId xmlns:a16="http://schemas.microsoft.com/office/drawing/2014/main" id="{323725B3-6D63-184C-8528-B718715487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5676" y="2969650"/>
            <a:ext cx="1607675" cy="1571502"/>
          </a:xfrm>
          <a:prstGeom prst="rect">
            <a:avLst/>
          </a:prstGeom>
        </p:spPr>
      </p:pic>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4" name="TextBox 53">
            <a:extLst>
              <a:ext uri="{FF2B5EF4-FFF2-40B4-BE49-F238E27FC236}">
                <a16:creationId xmlns:a16="http://schemas.microsoft.com/office/drawing/2014/main" id="{182B8F92-083B-D342-8804-BCD68CC548E0}"/>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5" name="TextBox 54">
            <a:extLst>
              <a:ext uri="{FF2B5EF4-FFF2-40B4-BE49-F238E27FC236}">
                <a16:creationId xmlns:a16="http://schemas.microsoft.com/office/drawing/2014/main" id="{2DE9CC80-4B3B-CC41-8846-7EDB5C15EE70}"/>
              </a:ext>
            </a:extLst>
          </p:cNvPr>
          <p:cNvSpPr txBox="1"/>
          <p:nvPr/>
        </p:nvSpPr>
        <p:spPr>
          <a:xfrm>
            <a:off x="7608747" y="4809894"/>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7" name="TextBox 56">
            <a:extLst>
              <a:ext uri="{FF2B5EF4-FFF2-40B4-BE49-F238E27FC236}">
                <a16:creationId xmlns:a16="http://schemas.microsoft.com/office/drawing/2014/main" id="{D925225E-85BF-3346-B50B-FBA5A94B52F2}"/>
              </a:ext>
            </a:extLst>
          </p:cNvPr>
          <p:cNvSpPr txBox="1"/>
          <p:nvPr/>
        </p:nvSpPr>
        <p:spPr>
          <a:xfrm>
            <a:off x="8608470" y="8551367"/>
            <a:ext cx="5078622" cy="584775"/>
          </a:xfrm>
          <a:prstGeom prst="rect">
            <a:avLst/>
          </a:prstGeom>
          <a:noFill/>
        </p:spPr>
        <p:txBody>
          <a:bodyPr wrap="square" rtlCol="0">
            <a:spAutoFit/>
          </a:bodyPr>
          <a:lstStyle/>
          <a:p>
            <a:r>
              <a:rPr lang="en-US" sz="3200" dirty="0"/>
              <a:t>Definitely not still all layer 2!</a:t>
            </a:r>
          </a:p>
        </p:txBody>
      </p:sp>
      <p:sp>
        <p:nvSpPr>
          <p:cNvPr id="60" name="Rectangle 59">
            <a:extLst>
              <a:ext uri="{FF2B5EF4-FFF2-40B4-BE49-F238E27FC236}">
                <a16:creationId xmlns:a16="http://schemas.microsoft.com/office/drawing/2014/main" id="{64ED79DC-FF65-274F-85E8-71F762D817F4}"/>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Tree>
    <p:extLst>
      <p:ext uri="{BB962C8B-B14F-4D97-AF65-F5344CB8AC3E}">
        <p14:creationId xmlns:p14="http://schemas.microsoft.com/office/powerpoint/2010/main" val="40644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dissolve">
                                      <p:cBhvr>
                                        <p:cTn id="39" dur="500"/>
                                        <p:tgtEl>
                                          <p:spTgt spid="65"/>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dissolve">
                                      <p:cBhvr>
                                        <p:cTn id="47" dur="500"/>
                                        <p:tgtEl>
                                          <p:spTgt spid="67"/>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dissolve">
                                      <p:cBhvr>
                                        <p:cTn id="51" dur="500"/>
                                        <p:tgtEl>
                                          <p:spTgt spid="68"/>
                                        </p:tgtEl>
                                      </p:cBhvr>
                                    </p:animEffect>
                                  </p:childTnLst>
                                </p:cTn>
                              </p:par>
                            </p:childTnLst>
                          </p:cTn>
                        </p:par>
                        <p:par>
                          <p:cTn id="52" fill="hold">
                            <p:stCondLst>
                              <p:cond delay="2000"/>
                            </p:stCondLst>
                            <p:childTnLst>
                              <p:par>
                                <p:cTn id="53" presetID="9"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childTnLst>
                          </p:cTn>
                        </p:par>
                        <p:par>
                          <p:cTn id="56" fill="hold">
                            <p:stCondLst>
                              <p:cond delay="2500"/>
                            </p:stCondLst>
                            <p:childTnLst>
                              <p:par>
                                <p:cTn id="57" presetID="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dissolv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dissolve">
                                      <p:cBhvr>
                                        <p:cTn id="74" dur="500"/>
                                        <p:tgtEl>
                                          <p:spTgt spid="58"/>
                                        </p:tgtEl>
                                      </p:cBhvr>
                                    </p:animEffect>
                                  </p:childTnLst>
                                </p:cTn>
                              </p:par>
                            </p:childTnLst>
                          </p:cTn>
                        </p:par>
                        <p:par>
                          <p:cTn id="75" fill="hold">
                            <p:stCondLst>
                              <p:cond delay="500"/>
                            </p:stCondLst>
                            <p:childTnLst>
                              <p:par>
                                <p:cTn id="76" presetID="9" presetClass="entr" presetSubtype="0"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dissolve">
                                      <p:cBhvr>
                                        <p:cTn id="78" dur="500"/>
                                        <p:tgtEl>
                                          <p:spTgt spid="71"/>
                                        </p:tgtEl>
                                      </p:cBhvr>
                                    </p:animEffect>
                                  </p:childTnLst>
                                </p:cTn>
                              </p:par>
                            </p:childTnLst>
                          </p:cTn>
                        </p:par>
                        <p:par>
                          <p:cTn id="79" fill="hold">
                            <p:stCondLst>
                              <p:cond delay="1000"/>
                            </p:stCondLst>
                            <p:childTnLst>
                              <p:par>
                                <p:cTn id="80" presetID="9"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dissolve">
                                      <p:cBhvr>
                                        <p:cTn id="82" dur="500"/>
                                        <p:tgtEl>
                                          <p:spTgt spid="4"/>
                                        </p:tgtEl>
                                      </p:cBhvr>
                                    </p:animEffect>
                                  </p:childTnLst>
                                </p:cTn>
                              </p:par>
                            </p:childTnLst>
                          </p:cTn>
                        </p:par>
                        <p:par>
                          <p:cTn id="83" fill="hold">
                            <p:stCondLst>
                              <p:cond delay="1500"/>
                            </p:stCondLst>
                            <p:childTnLst>
                              <p:par>
                                <p:cTn id="84" presetID="9" presetClass="entr" presetSubtype="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dissolve">
                                      <p:cBhvr>
                                        <p:cTn id="86" dur="500"/>
                                        <p:tgtEl>
                                          <p:spTgt spid="72"/>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dissolv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dissolv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animBg="1"/>
      <p:bldP spid="59"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54" grpId="0"/>
      <p:bldP spid="55" grpId="0"/>
      <p:bldP spid="57" grpId="0"/>
      <p:bldP spid="6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1015-053F-6D4E-A520-E8E3A74A1913}"/>
              </a:ext>
            </a:extLst>
          </p:cNvPr>
          <p:cNvSpPr>
            <a:spLocks noGrp="1"/>
          </p:cNvSpPr>
          <p:nvPr>
            <p:ph type="title"/>
          </p:nvPr>
        </p:nvSpPr>
        <p:spPr/>
        <p:txBody>
          <a:bodyPr/>
          <a:lstStyle/>
          <a:p>
            <a:r>
              <a:rPr lang="en-US" dirty="0"/>
              <a:t>DNS’ Critical Role</a:t>
            </a:r>
          </a:p>
        </p:txBody>
      </p:sp>
      <p:sp>
        <p:nvSpPr>
          <p:cNvPr id="3" name="Slide Number Placeholder 2">
            <a:extLst>
              <a:ext uri="{FF2B5EF4-FFF2-40B4-BE49-F238E27FC236}">
                <a16:creationId xmlns:a16="http://schemas.microsoft.com/office/drawing/2014/main" id="{A6B0C78A-3C02-D144-B674-8F00EB51AE63}"/>
              </a:ext>
            </a:extLst>
          </p:cNvPr>
          <p:cNvSpPr>
            <a:spLocks noGrp="1"/>
          </p:cNvSpPr>
          <p:nvPr>
            <p:ph type="sldNum" sz="quarter" idx="12"/>
          </p:nvPr>
        </p:nvSpPr>
        <p:spPr/>
        <p:txBody>
          <a:bodyPr/>
          <a:lstStyle/>
          <a:p>
            <a:fld id="{52B67DA5-9DD9-4BCA-8370-9CA784C1DE92}" type="slidenum">
              <a:rPr lang="en-US" smtClean="0"/>
              <a:pPr/>
              <a:t>35</a:t>
            </a:fld>
            <a:endParaRPr lang="en-US" dirty="0"/>
          </a:p>
        </p:txBody>
      </p:sp>
      <p:pic>
        <p:nvPicPr>
          <p:cNvPr id="1026" name="Picture 2">
            <a:extLst>
              <a:ext uri="{FF2B5EF4-FFF2-40B4-BE49-F238E27FC236}">
                <a16:creationId xmlns:a16="http://schemas.microsoft.com/office/drawing/2014/main" id="{097C94E5-E668-C240-9632-03E2DA6DCF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5862" y="2634521"/>
            <a:ext cx="11571410" cy="673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952AAA9-1108-DB4C-B5DC-4CF958BB3DE1}"/>
              </a:ext>
            </a:extLst>
          </p:cNvPr>
          <p:cNvSpPr txBox="1">
            <a:spLocks/>
          </p:cNvSpPr>
          <p:nvPr/>
        </p:nvSpPr>
        <p:spPr>
          <a:xfrm>
            <a:off x="457202" y="2171700"/>
            <a:ext cx="7143808"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Domain Name System</a:t>
            </a:r>
          </a:p>
          <a:p>
            <a:pPr>
              <a:lnSpc>
                <a:spcPct val="100000"/>
              </a:lnSpc>
            </a:pPr>
            <a:r>
              <a:rPr lang="en-US" altLang="zh-CN" sz="3300" kern="0" dirty="0"/>
              <a:t>The Internet can’t work without DNS</a:t>
            </a:r>
          </a:p>
          <a:p>
            <a:pPr>
              <a:lnSpc>
                <a:spcPct val="100000"/>
              </a:lnSpc>
            </a:pPr>
            <a:r>
              <a:rPr lang="en-US" altLang="zh-CN" sz="3300" kern="0" dirty="0"/>
              <a:t>DNS can itself use a VPN tunnel.</a:t>
            </a:r>
          </a:p>
          <a:p>
            <a:pPr lvl="1">
              <a:lnSpc>
                <a:spcPct val="100000"/>
              </a:lnSpc>
            </a:pPr>
            <a:r>
              <a:rPr lang="en-US" altLang="zh-CN" sz="3000" kern="0" dirty="0"/>
              <a:t>But to what DNS server?</a:t>
            </a:r>
          </a:p>
          <a:p>
            <a:pPr lvl="1">
              <a:lnSpc>
                <a:spcPct val="100000"/>
              </a:lnSpc>
            </a:pPr>
            <a:r>
              <a:rPr lang="en-US" altLang="zh-CN" sz="3000" kern="0" dirty="0"/>
              <a:t>Is that server known?</a:t>
            </a:r>
          </a:p>
          <a:p>
            <a:pPr>
              <a:lnSpc>
                <a:spcPct val="100000"/>
              </a:lnSpc>
            </a:pPr>
            <a:r>
              <a:rPr lang="en-US" altLang="zh-CN" sz="3300" kern="0" dirty="0"/>
              <a:t>What ensures it does?</a:t>
            </a:r>
          </a:p>
          <a:p>
            <a:pPr>
              <a:lnSpc>
                <a:spcPct val="100000"/>
              </a:lnSpc>
            </a:pPr>
            <a:r>
              <a:rPr lang="en-US" altLang="zh-CN" sz="3300" kern="0" dirty="0"/>
              <a:t>If the DNS goes around the VPN, then:</a:t>
            </a:r>
          </a:p>
          <a:p>
            <a:pPr lvl="1">
              <a:lnSpc>
                <a:spcPct val="100000"/>
              </a:lnSpc>
            </a:pPr>
            <a:r>
              <a:rPr lang="en-US" altLang="zh-CN" sz="3000" kern="0" dirty="0"/>
              <a:t>The DNS may still work, but:</a:t>
            </a:r>
          </a:p>
          <a:p>
            <a:pPr lvl="1">
              <a:lnSpc>
                <a:spcPct val="100000"/>
              </a:lnSpc>
            </a:pPr>
            <a:r>
              <a:rPr lang="en-US" altLang="zh-CN" sz="3000" kern="0" dirty="0"/>
              <a:t>The “outside” DNS knows who you’re looking for.</a:t>
            </a:r>
          </a:p>
          <a:p>
            <a:pPr lvl="1">
              <a:lnSpc>
                <a:spcPct val="100000"/>
              </a:lnSpc>
            </a:pPr>
            <a:r>
              <a:rPr lang="en-US" altLang="zh-CN" sz="3000" kern="0" dirty="0"/>
              <a:t>Your behavior isn’t private.</a:t>
            </a:r>
          </a:p>
        </p:txBody>
      </p:sp>
    </p:spTree>
    <p:extLst>
      <p:ext uri="{BB962C8B-B14F-4D97-AF65-F5344CB8AC3E}">
        <p14:creationId xmlns:p14="http://schemas.microsoft.com/office/powerpoint/2010/main" val="326563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FD7FBE-5DB7-1D47-9FBE-E098A6CA90A6}"/>
              </a:ext>
            </a:extLst>
          </p:cNvPr>
          <p:cNvGrpSpPr/>
          <p:nvPr/>
        </p:nvGrpSpPr>
        <p:grpSpPr>
          <a:xfrm>
            <a:off x="6579753" y="2913521"/>
            <a:ext cx="3592947" cy="1772780"/>
            <a:chOff x="8958502" y="1866147"/>
            <a:chExt cx="3240322" cy="1695769"/>
          </a:xfrm>
        </p:grpSpPr>
        <p:pic>
          <p:nvPicPr>
            <p:cNvPr id="7" name="Picture 6">
              <a:extLst>
                <a:ext uri="{FF2B5EF4-FFF2-40B4-BE49-F238E27FC236}">
                  <a16:creationId xmlns:a16="http://schemas.microsoft.com/office/drawing/2014/main" id="{E155BBEB-365C-8E4D-AEEC-5BDB0DD644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502" y="1866147"/>
              <a:ext cx="3240322" cy="1695769"/>
            </a:xfrm>
            <a:prstGeom prst="rect">
              <a:avLst/>
            </a:prstGeom>
          </p:spPr>
        </p:pic>
        <p:sp>
          <p:nvSpPr>
            <p:cNvPr id="8" name="Rectangle 7">
              <a:extLst>
                <a:ext uri="{FF2B5EF4-FFF2-40B4-BE49-F238E27FC236}">
                  <a16:creationId xmlns:a16="http://schemas.microsoft.com/office/drawing/2014/main" id="{C3344555-2480-7E47-9F38-73F8EE39FAD5}"/>
                </a:ext>
              </a:extLst>
            </p:cNvPr>
            <p:cNvSpPr/>
            <p:nvPr/>
          </p:nvSpPr>
          <p:spPr>
            <a:xfrm>
              <a:off x="10807700" y="3429000"/>
              <a:ext cx="1174750" cy="13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9D890D7B-ED01-E84E-B13A-F1EF0C694381}"/>
              </a:ext>
            </a:extLst>
          </p:cNvPr>
          <p:cNvSpPr>
            <a:spLocks noGrp="1"/>
          </p:cNvSpPr>
          <p:nvPr>
            <p:ph type="title"/>
          </p:nvPr>
        </p:nvSpPr>
        <p:spPr/>
        <p:txBody>
          <a:bodyPr/>
          <a:lstStyle/>
          <a:p>
            <a:r>
              <a:rPr lang="en-US"/>
              <a:t>Remember, Software Ate the World</a:t>
            </a:r>
          </a:p>
        </p:txBody>
      </p:sp>
      <p:sp>
        <p:nvSpPr>
          <p:cNvPr id="3" name="Slide Number Placeholder 2">
            <a:extLst>
              <a:ext uri="{FF2B5EF4-FFF2-40B4-BE49-F238E27FC236}">
                <a16:creationId xmlns:a16="http://schemas.microsoft.com/office/drawing/2014/main" id="{0E54DE50-4DBB-F94A-9624-26F96B7A55B6}"/>
              </a:ext>
            </a:extLst>
          </p:cNvPr>
          <p:cNvSpPr>
            <a:spLocks noGrp="1"/>
          </p:cNvSpPr>
          <p:nvPr>
            <p:ph type="sldNum" sz="quarter" idx="12"/>
          </p:nvPr>
        </p:nvSpPr>
        <p:spPr/>
        <p:txBody>
          <a:bodyPr/>
          <a:lstStyle/>
          <a:p>
            <a:fld id="{52B67DA5-9DD9-4BCA-8370-9CA784C1DE92}" type="slidenum">
              <a:rPr lang="en-US" smtClean="0"/>
              <a:pPr/>
              <a:t>36</a:t>
            </a:fld>
            <a:endParaRPr lang="en-US"/>
          </a:p>
        </p:txBody>
      </p:sp>
      <p:sp>
        <p:nvSpPr>
          <p:cNvPr id="4" name="Text Placeholder 2">
            <a:extLst>
              <a:ext uri="{FF2B5EF4-FFF2-40B4-BE49-F238E27FC236}">
                <a16:creationId xmlns:a16="http://schemas.microsoft.com/office/drawing/2014/main" id="{9069CCAB-5214-C745-B01F-AC7F60833F46}"/>
              </a:ext>
            </a:extLst>
          </p:cNvPr>
          <p:cNvSpPr txBox="1">
            <a:spLocks/>
          </p:cNvSpPr>
          <p:nvPr/>
        </p:nvSpPr>
        <p:spPr>
          <a:xfrm>
            <a:off x="457202" y="2171700"/>
            <a:ext cx="14744699"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In these and other diagrams, VPNs and their endpoints are often shown as boxes.</a:t>
            </a:r>
          </a:p>
          <a:p>
            <a:pPr>
              <a:lnSpc>
                <a:spcPct val="100000"/>
              </a:lnSpc>
            </a:pPr>
            <a:endParaRPr lang="en-US" altLang="zh-CN" sz="3300" kern="0" dirty="0"/>
          </a:p>
          <a:p>
            <a:pPr>
              <a:lnSpc>
                <a:spcPct val="100000"/>
              </a:lnSpc>
            </a:pPr>
            <a:r>
              <a:rPr lang="en-US" altLang="zh-CN" sz="3300" kern="0" dirty="0"/>
              <a:t>Something like this                      or this                     or this </a:t>
            </a:r>
          </a:p>
          <a:p>
            <a:pPr marL="0" indent="0">
              <a:buNone/>
            </a:pPr>
            <a:endParaRPr lang="en-US" altLang="zh-CN" sz="3300" kern="0" dirty="0"/>
          </a:p>
          <a:p>
            <a:pPr>
              <a:lnSpc>
                <a:spcPct val="100000"/>
              </a:lnSpc>
            </a:pPr>
            <a:r>
              <a:rPr lang="en-US" altLang="zh-CN" sz="3300" kern="0" dirty="0"/>
              <a:t>These days, VPN functions live in many places:</a:t>
            </a:r>
          </a:p>
          <a:p>
            <a:pPr lvl="1">
              <a:lnSpc>
                <a:spcPct val="100000"/>
              </a:lnSpc>
            </a:pPr>
            <a:r>
              <a:rPr lang="en-US" altLang="zh-CN" sz="3000" kern="0" dirty="0"/>
              <a:t>Embedded in various machines like ATMs</a:t>
            </a:r>
          </a:p>
          <a:p>
            <a:pPr lvl="1">
              <a:lnSpc>
                <a:spcPct val="100000"/>
              </a:lnSpc>
            </a:pPr>
            <a:r>
              <a:rPr lang="en-US" altLang="zh-CN" sz="3000" kern="0" dirty="0"/>
              <a:t>As part of software or firmware, whether operating system or add-on, client or server</a:t>
            </a:r>
          </a:p>
          <a:p>
            <a:pPr lvl="1">
              <a:lnSpc>
                <a:spcPct val="100000"/>
              </a:lnSpc>
            </a:pPr>
            <a:r>
              <a:rPr lang="en-US" altLang="zh-CN" sz="3000" kern="0" dirty="0"/>
              <a:t>Inside a firewall, UTM platform, or other security appliance.</a:t>
            </a:r>
          </a:p>
          <a:p>
            <a:pPr lvl="1">
              <a:lnSpc>
                <a:spcPct val="100000"/>
              </a:lnSpc>
            </a:pPr>
            <a:r>
              <a:rPr lang="en-US" altLang="zh-CN" sz="3000" kern="0" dirty="0"/>
              <a:t>Downloaded from, or hosted in, the cloud.</a:t>
            </a:r>
          </a:p>
          <a:p>
            <a:pPr>
              <a:lnSpc>
                <a:spcPct val="100000"/>
              </a:lnSpc>
            </a:pPr>
            <a:r>
              <a:rPr lang="en-US" altLang="zh-CN" sz="3300" kern="0" dirty="0"/>
              <a:t>Bank (and other) network diagrams are often distressingly vague about where various functions are located, and how they connect</a:t>
            </a:r>
          </a:p>
          <a:p>
            <a:pPr>
              <a:lnSpc>
                <a:spcPct val="100000"/>
              </a:lnSpc>
            </a:pPr>
            <a:r>
              <a:rPr lang="en-US" altLang="zh-CN" sz="3300" kern="0" dirty="0"/>
              <a:t>It’s very important to know “where” the VPN begins and ends, and how it protects the data entrusted to it</a:t>
            </a:r>
          </a:p>
        </p:txBody>
      </p:sp>
      <p:pic>
        <p:nvPicPr>
          <p:cNvPr id="5" name="Picture 34" descr="IP-VC3510MCU">
            <a:extLst>
              <a:ext uri="{FF2B5EF4-FFF2-40B4-BE49-F238E27FC236}">
                <a16:creationId xmlns:a16="http://schemas.microsoft.com/office/drawing/2014/main" id="{F848D8E5-FC62-5049-9C9A-B1F36A45EB3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576" y="3299764"/>
            <a:ext cx="1360817" cy="7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screen shot of a computer&#10;&#10;Description automatically generated">
            <a:extLst>
              <a:ext uri="{FF2B5EF4-FFF2-40B4-BE49-F238E27FC236}">
                <a16:creationId xmlns:a16="http://schemas.microsoft.com/office/drawing/2014/main" id="{B943B96A-8442-7246-8E4A-B3AC0F5B66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1310" y="3318817"/>
            <a:ext cx="2184491" cy="726383"/>
          </a:xfrm>
          <a:prstGeom prst="rect">
            <a:avLst/>
          </a:prstGeom>
        </p:spPr>
      </p:pic>
    </p:spTree>
    <p:extLst>
      <p:ext uri="{BB962C8B-B14F-4D97-AF65-F5344CB8AC3E}">
        <p14:creationId xmlns:p14="http://schemas.microsoft.com/office/powerpoint/2010/main" val="261967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C5D9-5A21-D647-9BEB-FC620ECB4741}"/>
              </a:ext>
            </a:extLst>
          </p:cNvPr>
          <p:cNvSpPr>
            <a:spLocks noGrp="1"/>
          </p:cNvSpPr>
          <p:nvPr>
            <p:ph type="title"/>
          </p:nvPr>
        </p:nvSpPr>
        <p:spPr/>
        <p:txBody>
          <a:bodyPr/>
          <a:lstStyle/>
          <a:p>
            <a:r>
              <a:rPr lang="en-US" dirty="0"/>
              <a:t>Find the VPNs I</a:t>
            </a:r>
          </a:p>
        </p:txBody>
      </p:sp>
      <p:sp>
        <p:nvSpPr>
          <p:cNvPr id="4" name="Content Placeholder 3">
            <a:extLst>
              <a:ext uri="{FF2B5EF4-FFF2-40B4-BE49-F238E27FC236}">
                <a16:creationId xmlns:a16="http://schemas.microsoft.com/office/drawing/2014/main" id="{F343CF2F-27C5-9A47-8635-DB6397823A0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A1389FC-33C1-4745-9264-B7C5D2B40EC1}"/>
              </a:ext>
            </a:extLst>
          </p:cNvPr>
          <p:cNvSpPr>
            <a:spLocks noGrp="1"/>
          </p:cNvSpPr>
          <p:nvPr>
            <p:ph type="sldNum" sz="quarter" idx="12"/>
          </p:nvPr>
        </p:nvSpPr>
        <p:spPr/>
        <p:txBody>
          <a:bodyPr/>
          <a:lstStyle/>
          <a:p>
            <a:fld id="{52B67DA5-9DD9-4BCA-8370-9CA784C1DE92}" type="slidenum">
              <a:rPr lang="en-US" smtClean="0"/>
              <a:pPr/>
              <a:t>37</a:t>
            </a:fld>
            <a:endParaRPr lang="en-US" dirty="0"/>
          </a:p>
        </p:txBody>
      </p:sp>
      <p:pic>
        <p:nvPicPr>
          <p:cNvPr id="5" name="Picture 4">
            <a:extLst>
              <a:ext uri="{FF2B5EF4-FFF2-40B4-BE49-F238E27FC236}">
                <a16:creationId xmlns:a16="http://schemas.microsoft.com/office/drawing/2014/main" id="{9319196D-53DD-384B-A126-B13DCB07FA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825"/>
          <a:stretch/>
        </p:blipFill>
        <p:spPr>
          <a:xfrm>
            <a:off x="1028701" y="1714500"/>
            <a:ext cx="13572878" cy="9601200"/>
          </a:xfrm>
          <a:prstGeom prst="rect">
            <a:avLst/>
          </a:prstGeom>
        </p:spPr>
      </p:pic>
    </p:spTree>
    <p:extLst>
      <p:ext uri="{BB962C8B-B14F-4D97-AF65-F5344CB8AC3E}">
        <p14:creationId xmlns:p14="http://schemas.microsoft.com/office/powerpoint/2010/main" val="1699731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A421-C8AF-784E-BDAB-F0C6040AF674}"/>
              </a:ext>
            </a:extLst>
          </p:cNvPr>
          <p:cNvSpPr>
            <a:spLocks noGrp="1"/>
          </p:cNvSpPr>
          <p:nvPr>
            <p:ph type="title"/>
          </p:nvPr>
        </p:nvSpPr>
        <p:spPr/>
        <p:txBody>
          <a:bodyPr/>
          <a:lstStyle/>
          <a:p>
            <a:r>
              <a:rPr lang="en-US" dirty="0"/>
              <a:t>Find the VPNs II</a:t>
            </a:r>
          </a:p>
        </p:txBody>
      </p:sp>
      <p:sp>
        <p:nvSpPr>
          <p:cNvPr id="4" name="Content Placeholder 3">
            <a:extLst>
              <a:ext uri="{FF2B5EF4-FFF2-40B4-BE49-F238E27FC236}">
                <a16:creationId xmlns:a16="http://schemas.microsoft.com/office/drawing/2014/main" id="{8C861BF9-8370-B543-BFF4-FA3283A2480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970F066-BA43-4649-B353-DCA0D044AB88}"/>
              </a:ext>
            </a:extLst>
          </p:cNvPr>
          <p:cNvSpPr>
            <a:spLocks noGrp="1"/>
          </p:cNvSpPr>
          <p:nvPr>
            <p:ph type="sldNum" sz="quarter" idx="12"/>
          </p:nvPr>
        </p:nvSpPr>
        <p:spPr/>
        <p:txBody>
          <a:bodyPr/>
          <a:lstStyle/>
          <a:p>
            <a:fld id="{52B67DA5-9DD9-4BCA-8370-9CA784C1DE92}" type="slidenum">
              <a:rPr lang="en-US" smtClean="0"/>
              <a:pPr/>
              <a:t>38</a:t>
            </a:fld>
            <a:endParaRPr lang="en-US" dirty="0"/>
          </a:p>
        </p:txBody>
      </p:sp>
      <p:pic>
        <p:nvPicPr>
          <p:cNvPr id="5" name="Picture 4">
            <a:extLst>
              <a:ext uri="{FF2B5EF4-FFF2-40B4-BE49-F238E27FC236}">
                <a16:creationId xmlns:a16="http://schemas.microsoft.com/office/drawing/2014/main" id="{B35045D7-74C0-D245-B03B-61812AB3F5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53" y="2057400"/>
            <a:ext cx="15443948" cy="9376683"/>
          </a:xfrm>
          <a:prstGeom prst="rect">
            <a:avLst/>
          </a:prstGeom>
        </p:spPr>
      </p:pic>
    </p:spTree>
    <p:extLst>
      <p:ext uri="{BB962C8B-B14F-4D97-AF65-F5344CB8AC3E}">
        <p14:creationId xmlns:p14="http://schemas.microsoft.com/office/powerpoint/2010/main" val="157055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C301-D36E-2844-9A56-3CA197CDB905}"/>
              </a:ext>
            </a:extLst>
          </p:cNvPr>
          <p:cNvSpPr>
            <a:spLocks noGrp="1"/>
          </p:cNvSpPr>
          <p:nvPr>
            <p:ph type="title"/>
          </p:nvPr>
        </p:nvSpPr>
        <p:spPr/>
        <p:txBody>
          <a:bodyPr/>
          <a:lstStyle/>
          <a:p>
            <a:r>
              <a:rPr lang="en-US" dirty="0"/>
              <a:t>Not a VPN, but what do you call this?</a:t>
            </a:r>
          </a:p>
        </p:txBody>
      </p:sp>
      <p:pic>
        <p:nvPicPr>
          <p:cNvPr id="5" name="Content Placeholder 4">
            <a:extLst>
              <a:ext uri="{FF2B5EF4-FFF2-40B4-BE49-F238E27FC236}">
                <a16:creationId xmlns:a16="http://schemas.microsoft.com/office/drawing/2014/main" id="{58634E14-65DF-CA45-A07B-401F636FBCB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68033" y="1975362"/>
            <a:ext cx="12814983" cy="7788570"/>
          </a:xfrm>
        </p:spPr>
      </p:pic>
    </p:spTree>
    <p:extLst>
      <p:ext uri="{BB962C8B-B14F-4D97-AF65-F5344CB8AC3E}">
        <p14:creationId xmlns:p14="http://schemas.microsoft.com/office/powerpoint/2010/main" val="3557690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0BE1-0E6D-38EB-5BCC-A9BE17429E3B}"/>
              </a:ext>
            </a:extLst>
          </p:cNvPr>
          <p:cNvSpPr>
            <a:spLocks noGrp="1"/>
          </p:cNvSpPr>
          <p:nvPr>
            <p:ph type="title"/>
          </p:nvPr>
        </p:nvSpPr>
        <p:spPr/>
        <p:txBody>
          <a:bodyPr/>
          <a:lstStyle/>
          <a:p>
            <a:r>
              <a:rPr lang="en-US" dirty="0"/>
              <a:t>Now you.</a:t>
            </a:r>
          </a:p>
        </p:txBody>
      </p:sp>
      <p:sp>
        <p:nvSpPr>
          <p:cNvPr id="3" name="Content Placeholder 2">
            <a:extLst>
              <a:ext uri="{FF2B5EF4-FFF2-40B4-BE49-F238E27FC236}">
                <a16:creationId xmlns:a16="http://schemas.microsoft.com/office/drawing/2014/main" id="{76A32B0B-A600-5609-3799-7F8BAA63FFB5}"/>
              </a:ext>
            </a:extLst>
          </p:cNvPr>
          <p:cNvSpPr>
            <a:spLocks noGrp="1"/>
          </p:cNvSpPr>
          <p:nvPr>
            <p:ph idx="1"/>
          </p:nvPr>
        </p:nvSpPr>
        <p:spPr/>
        <p:txBody>
          <a:bodyPr>
            <a:normAutofit/>
          </a:bodyPr>
          <a:lstStyle/>
          <a:p>
            <a:r>
              <a:rPr lang="en-US" sz="4400" dirty="0"/>
              <a:t>Please tell us about yourself!</a:t>
            </a:r>
          </a:p>
          <a:p>
            <a:endParaRPr lang="en-US" sz="4400" dirty="0"/>
          </a:p>
          <a:p>
            <a:pPr lvl="1"/>
            <a:r>
              <a:rPr lang="en-US" sz="4000" dirty="0"/>
              <a:t>Where do you live and work?</a:t>
            </a:r>
          </a:p>
          <a:p>
            <a:pPr lvl="1"/>
            <a:r>
              <a:rPr lang="en-US" sz="4000" dirty="0"/>
              <a:t>What’s your role?</a:t>
            </a:r>
          </a:p>
          <a:p>
            <a:pPr lvl="1"/>
            <a:r>
              <a:rPr lang="en-US" sz="4000" dirty="0"/>
              <a:t>What do you do for fun?</a:t>
            </a:r>
          </a:p>
          <a:p>
            <a:pPr lvl="1"/>
            <a:r>
              <a:rPr lang="en-US" sz="4000" dirty="0"/>
              <a:t>Any familiarity with IT or networking already?</a:t>
            </a:r>
          </a:p>
          <a:p>
            <a:pPr lvl="1"/>
            <a:r>
              <a:rPr lang="en-US" sz="4000" dirty="0"/>
              <a:t>What would you like to take away from this course?</a:t>
            </a:r>
          </a:p>
          <a:p>
            <a:endParaRPr lang="en-US" sz="4400" dirty="0"/>
          </a:p>
        </p:txBody>
      </p:sp>
    </p:spTree>
    <p:extLst>
      <p:ext uri="{BB962C8B-B14F-4D97-AF65-F5344CB8AC3E}">
        <p14:creationId xmlns:p14="http://schemas.microsoft.com/office/powerpoint/2010/main" val="2883163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3523002" cy="6967198"/>
          </a:xfrm>
        </p:spPr>
        <p:txBody>
          <a:bodyPr/>
          <a:lstStyle/>
          <a:p>
            <a:r>
              <a:rPr lang="en-US" dirty="0"/>
              <a:t>How and why do the OSI and Internet reference models describe network functions?</a:t>
            </a:r>
          </a:p>
          <a:p>
            <a:r>
              <a:rPr lang="en-US" dirty="0"/>
              <a:t>Name some central protocols and layers of VPNs operations.</a:t>
            </a:r>
          </a:p>
          <a:p>
            <a:r>
              <a:rPr lang="en-US" dirty="0"/>
              <a:t>How do encapsulation and tunneling differ in terms of models, and their use in VPN network solutions?</a:t>
            </a:r>
          </a:p>
          <a:p>
            <a:r>
              <a:rPr lang="en-US" dirty="0"/>
              <a:t>How is the rise of “software enabled” functions and solutions changing the world of security and IT?</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40</a:t>
            </a:fld>
            <a:endParaRPr lang="en-US"/>
          </a:p>
        </p:txBody>
      </p:sp>
      <p:pic>
        <p:nvPicPr>
          <p:cNvPr id="5" name="Picture 4">
            <a:extLst>
              <a:ext uri="{FF2B5EF4-FFF2-40B4-BE49-F238E27FC236}">
                <a16:creationId xmlns:a16="http://schemas.microsoft.com/office/drawing/2014/main" id="{D655575C-E878-8C43-B4EB-0B2DF546B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73300" y="4855370"/>
            <a:ext cx="3095625" cy="4953000"/>
          </a:xfrm>
          <a:prstGeom prst="rect">
            <a:avLst/>
          </a:prstGeom>
        </p:spPr>
      </p:pic>
    </p:spTree>
    <p:extLst>
      <p:ext uri="{BB962C8B-B14F-4D97-AF65-F5344CB8AC3E}">
        <p14:creationId xmlns:p14="http://schemas.microsoft.com/office/powerpoint/2010/main" val="3108001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Monday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a:xfrm>
            <a:off x="1257300" y="2193131"/>
            <a:ext cx="16060316" cy="6967198"/>
          </a:xfrm>
        </p:spPr>
        <p:txBody>
          <a:bodyPr/>
          <a:lstStyle/>
          <a:p>
            <a:r>
              <a:rPr lang="en-US" dirty="0"/>
              <a:t>VPN context</a:t>
            </a:r>
          </a:p>
          <a:p>
            <a:pPr lvl="1"/>
            <a:r>
              <a:rPr lang="en-US" dirty="0"/>
              <a:t>Banking problems that VPNs can address</a:t>
            </a:r>
          </a:p>
          <a:p>
            <a:pPr lvl="1"/>
            <a:r>
              <a:rPr lang="en-US" dirty="0"/>
              <a:t>Tech advancements where VPNs help</a:t>
            </a:r>
          </a:p>
          <a:p>
            <a:r>
              <a:rPr lang="en-US" dirty="0"/>
              <a:t>Networking review</a:t>
            </a:r>
          </a:p>
          <a:p>
            <a:pPr lvl="1"/>
            <a:r>
              <a:rPr lang="en-US" dirty="0"/>
              <a:t>Layers, encapsulation, and tunneling</a:t>
            </a:r>
          </a:p>
          <a:p>
            <a:pPr lvl="1"/>
            <a:r>
              <a:rPr lang="en-US" dirty="0"/>
              <a:t>DNS is so important – review</a:t>
            </a:r>
          </a:p>
          <a:p>
            <a:r>
              <a:rPr lang="en-US" dirty="0"/>
              <a:t>Article Review</a:t>
            </a:r>
          </a:p>
          <a:p>
            <a:pPr lvl="1"/>
            <a:r>
              <a:rPr lang="en-US" dirty="0"/>
              <a:t>Any VPN news today?</a:t>
            </a:r>
          </a:p>
          <a:p>
            <a:pPr lvl="1"/>
            <a:r>
              <a:rPr lang="en-US" dirty="0"/>
              <a:t>Any ideas for questions or risk regarding VPNs or Remote Access?</a:t>
            </a:r>
          </a:p>
          <a:p>
            <a:pPr lvl="1"/>
            <a:r>
              <a:rPr lang="en-US" dirty="0"/>
              <a:t>What did you think of the Tom Scott video?</a:t>
            </a:r>
          </a:p>
          <a:p>
            <a:pPr lvl="1"/>
            <a:endParaRPr lang="en-US" dirty="0"/>
          </a:p>
        </p:txBody>
      </p:sp>
    </p:spTree>
    <p:extLst>
      <p:ext uri="{BB962C8B-B14F-4D97-AF65-F5344CB8AC3E}">
        <p14:creationId xmlns:p14="http://schemas.microsoft.com/office/powerpoint/2010/main" val="4009438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16C-05F1-1D45-B939-F89199665F12}"/>
              </a:ext>
            </a:extLst>
          </p:cNvPr>
          <p:cNvSpPr>
            <a:spLocks noGrp="1"/>
          </p:cNvSpPr>
          <p:nvPr>
            <p:ph type="title"/>
          </p:nvPr>
        </p:nvSpPr>
        <p:spPr/>
        <p:txBody>
          <a:bodyPr/>
          <a:lstStyle/>
          <a:p>
            <a:r>
              <a:rPr lang="en-US" dirty="0"/>
              <a:t>Back to DNS for a moment</a:t>
            </a:r>
          </a:p>
        </p:txBody>
      </p:sp>
      <p:sp>
        <p:nvSpPr>
          <p:cNvPr id="3" name="Content Placeholder 2">
            <a:extLst>
              <a:ext uri="{FF2B5EF4-FFF2-40B4-BE49-F238E27FC236}">
                <a16:creationId xmlns:a16="http://schemas.microsoft.com/office/drawing/2014/main" id="{06FB7507-49B1-2949-A6FF-D1FEBB985E82}"/>
              </a:ext>
            </a:extLst>
          </p:cNvPr>
          <p:cNvSpPr>
            <a:spLocks noGrp="1"/>
          </p:cNvSpPr>
          <p:nvPr>
            <p:ph idx="1"/>
          </p:nvPr>
        </p:nvSpPr>
        <p:spPr>
          <a:xfrm>
            <a:off x="1257300" y="2193130"/>
            <a:ext cx="15773400" cy="6056347"/>
          </a:xfrm>
        </p:spPr>
        <p:txBody>
          <a:bodyPr>
            <a:normAutofit lnSpcReduction="10000"/>
          </a:bodyPr>
          <a:lstStyle/>
          <a:p>
            <a:r>
              <a:rPr lang="en-US" dirty="0"/>
              <a:t>When you click on that link &gt; DNS!</a:t>
            </a:r>
          </a:p>
          <a:p>
            <a:r>
              <a:rPr lang="en-US" dirty="0"/>
              <a:t>When you visit a site &gt; DNS!</a:t>
            </a:r>
          </a:p>
          <a:p>
            <a:r>
              <a:rPr lang="en-US" dirty="0"/>
              <a:t>When you connect to your VPN server &gt; DNS!</a:t>
            </a:r>
          </a:p>
          <a:p>
            <a:r>
              <a:rPr lang="en-US" dirty="0"/>
              <a:t>Everything we access is obscured by </a:t>
            </a:r>
            <a:r>
              <a:rPr lang="en-US" b="1" dirty="0"/>
              <a:t>HTML</a:t>
            </a:r>
            <a:r>
              <a:rPr lang="en-US" dirty="0"/>
              <a:t> and </a:t>
            </a:r>
            <a:r>
              <a:rPr lang="en-US" b="1" dirty="0"/>
              <a:t>DNS</a:t>
            </a:r>
          </a:p>
          <a:p>
            <a:r>
              <a:rPr lang="en-US" dirty="0"/>
              <a:t>You see the link, but not the code, unless you look</a:t>
            </a:r>
          </a:p>
          <a:p>
            <a:r>
              <a:rPr lang="en-US" dirty="0"/>
              <a:t>It’s messy and hard to read, and therefore easy to spoof</a:t>
            </a:r>
          </a:p>
          <a:p>
            <a:r>
              <a:rPr lang="en-US" dirty="0"/>
              <a:t>Right now, there are two parts to the concern:</a:t>
            </a:r>
          </a:p>
          <a:p>
            <a:pPr lvl="1"/>
            <a:r>
              <a:rPr lang="en-US" dirty="0"/>
              <a:t>Inspection addresses the HTML problem (but requires training)</a:t>
            </a:r>
          </a:p>
          <a:p>
            <a:pPr lvl="1"/>
            <a:r>
              <a:rPr lang="en-US" dirty="0"/>
              <a:t>Certificates address the DNS problem (and is a bit of hassle)</a:t>
            </a:r>
          </a:p>
        </p:txBody>
      </p:sp>
    </p:spTree>
    <p:extLst>
      <p:ext uri="{BB962C8B-B14F-4D97-AF65-F5344CB8AC3E}">
        <p14:creationId xmlns:p14="http://schemas.microsoft.com/office/powerpoint/2010/main" val="318143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ChangeArrowheads="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Domain Name System Exposed</a:t>
            </a:r>
          </a:p>
        </p:txBody>
      </p:sp>
      <p:sp>
        <p:nvSpPr>
          <p:cNvPr id="1667075" name="Rectangle 3"/>
          <p:cNvSpPr>
            <a:spLocks noGrp="1" noChangeArrowheads="1"/>
          </p:cNvSpPr>
          <p:nvPr>
            <p:ph type="body" sz="half" idx="2"/>
          </p:nvPr>
        </p:nvSpPr>
        <p:spPr/>
        <p:txBody>
          <a:bodyPr>
            <a:normAutofit fontScale="32500" lnSpcReduction="20000"/>
          </a:bodyPr>
          <a:lstStyle/>
          <a:p>
            <a:endParaRPr lang="en-US" dirty="0"/>
          </a:p>
          <a:p>
            <a:endParaRPr lang="en-US" dirty="0"/>
          </a:p>
          <a:p>
            <a:endParaRPr lang="en-US" dirty="0"/>
          </a:p>
          <a:p>
            <a:pPr>
              <a:buNone/>
            </a:pPr>
            <a:endParaRPr lang="en-US" i="1" dirty="0">
              <a:solidFill>
                <a:srgbClr val="E23A30"/>
              </a:solidFill>
            </a:endParaRPr>
          </a:p>
          <a:p>
            <a:pPr>
              <a:buNone/>
            </a:pPr>
            <a:endParaRPr lang="en-US" i="1" dirty="0">
              <a:solidFill>
                <a:srgbClr val="E23A30"/>
              </a:solidFill>
            </a:endParaRPr>
          </a:p>
          <a:p>
            <a:pPr>
              <a:buNone/>
            </a:pPr>
            <a:r>
              <a:rPr lang="en-US" i="1" dirty="0">
                <a:solidFill>
                  <a:srgbClr val="E23A30"/>
                </a:solidFill>
              </a:rPr>
              <a:t>Range of information in DNS Databases</a:t>
            </a:r>
          </a:p>
          <a:p>
            <a:r>
              <a:rPr lang="en-US" dirty="0"/>
              <a:t>A records</a:t>
            </a:r>
          </a:p>
          <a:p>
            <a:r>
              <a:rPr lang="en-US" dirty="0"/>
              <a:t>PTR records</a:t>
            </a:r>
          </a:p>
          <a:p>
            <a:r>
              <a:rPr lang="en-US" dirty="0"/>
              <a:t>MX records</a:t>
            </a:r>
          </a:p>
          <a:p>
            <a:r>
              <a:rPr lang="en-US" dirty="0"/>
              <a:t>CNAME records</a:t>
            </a:r>
          </a:p>
          <a:p>
            <a:r>
              <a:rPr lang="en-US" dirty="0"/>
              <a:t>TXT records</a:t>
            </a:r>
          </a:p>
        </p:txBody>
      </p:sp>
      <p:grpSp>
        <p:nvGrpSpPr>
          <p:cNvPr id="2" name="Group 4"/>
          <p:cNvGrpSpPr>
            <a:grpSpLocks/>
          </p:cNvGrpSpPr>
          <p:nvPr/>
        </p:nvGrpSpPr>
        <p:grpSpPr bwMode="auto">
          <a:xfrm>
            <a:off x="6834189" y="4505326"/>
            <a:ext cx="2543175" cy="2781301"/>
            <a:chOff x="1757" y="1739"/>
            <a:chExt cx="1068" cy="1168"/>
          </a:xfrm>
        </p:grpSpPr>
        <p:grpSp>
          <p:nvGrpSpPr>
            <p:cNvPr id="3" name="Group 5"/>
            <p:cNvGrpSpPr>
              <a:grpSpLocks/>
            </p:cNvGrpSpPr>
            <p:nvPr/>
          </p:nvGrpSpPr>
          <p:grpSpPr bwMode="auto">
            <a:xfrm>
              <a:off x="1999" y="1739"/>
              <a:ext cx="826" cy="779"/>
              <a:chOff x="1999" y="1739"/>
              <a:chExt cx="826" cy="779"/>
            </a:xfrm>
          </p:grpSpPr>
          <p:pic>
            <p:nvPicPr>
              <p:cNvPr id="1667078" name="Picture 6"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1667079" name="Text Box 7"/>
              <p:cNvSpPr txBox="1">
                <a:spLocks noChangeArrowheads="1"/>
              </p:cNvSpPr>
              <p:nvPr/>
            </p:nvSpPr>
            <p:spPr bwMode="auto">
              <a:xfrm>
                <a:off x="2169" y="2007"/>
                <a:ext cx="412"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Local</a:t>
                </a:r>
                <a:br>
                  <a:rPr lang="en-US" sz="3000" dirty="0"/>
                </a:br>
                <a:r>
                  <a:rPr lang="en-US" sz="3000" dirty="0"/>
                  <a:t>DNS</a:t>
                </a:r>
              </a:p>
            </p:txBody>
          </p:sp>
        </p:grpSp>
        <p:sp>
          <p:nvSpPr>
            <p:cNvPr id="1667080" name="Text Box 8"/>
            <p:cNvSpPr txBox="1">
              <a:spLocks noChangeArrowheads="1"/>
            </p:cNvSpPr>
            <p:nvPr/>
          </p:nvSpPr>
          <p:spPr bwMode="auto">
            <a:xfrm>
              <a:off x="1757" y="2480"/>
              <a:ext cx="935"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I know </a:t>
              </a:r>
              <a:br>
                <a:rPr lang="en-US" sz="3000" dirty="0"/>
              </a:br>
              <a:r>
                <a:rPr lang="en-US" sz="3000" dirty="0" err="1"/>
                <a:t>MyBank.com</a:t>
              </a:r>
              <a:endParaRPr lang="en-US" sz="3000" dirty="0"/>
            </a:p>
          </p:txBody>
        </p:sp>
      </p:grpSp>
      <p:grpSp>
        <p:nvGrpSpPr>
          <p:cNvPr id="4" name="Group 9"/>
          <p:cNvGrpSpPr>
            <a:grpSpLocks/>
          </p:cNvGrpSpPr>
          <p:nvPr/>
        </p:nvGrpSpPr>
        <p:grpSpPr bwMode="auto">
          <a:xfrm>
            <a:off x="11725276" y="1657351"/>
            <a:ext cx="4236244" cy="2228850"/>
            <a:chOff x="3811" y="461"/>
            <a:chExt cx="1779" cy="936"/>
          </a:xfrm>
        </p:grpSpPr>
        <p:pic>
          <p:nvPicPr>
            <p:cNvPr id="1667082" name="Picture 10"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1" y="461"/>
              <a:ext cx="787" cy="742"/>
            </a:xfrm>
            <a:prstGeom prst="rect">
              <a:avLst/>
            </a:prstGeom>
            <a:noFill/>
          </p:spPr>
        </p:pic>
        <p:pic>
          <p:nvPicPr>
            <p:cNvPr id="1667083" name="Picture 11"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 y="558"/>
              <a:ext cx="787" cy="742"/>
            </a:xfrm>
            <a:prstGeom prst="rect">
              <a:avLst/>
            </a:prstGeom>
            <a:noFill/>
          </p:spPr>
        </p:pic>
        <p:pic>
          <p:nvPicPr>
            <p:cNvPr id="1667084" name="Picture 12"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 y="655"/>
              <a:ext cx="787" cy="742"/>
            </a:xfrm>
            <a:prstGeom prst="rect">
              <a:avLst/>
            </a:prstGeom>
            <a:noFill/>
          </p:spPr>
        </p:pic>
        <p:sp>
          <p:nvSpPr>
            <p:cNvPr id="1667085" name="Text Box 13"/>
            <p:cNvSpPr txBox="1">
              <a:spLocks noChangeArrowheads="1"/>
            </p:cNvSpPr>
            <p:nvPr/>
          </p:nvSpPr>
          <p:spPr bwMode="auto">
            <a:xfrm>
              <a:off x="4073" y="903"/>
              <a:ext cx="638"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TLD DNS</a:t>
              </a:r>
              <a:br>
                <a:rPr lang="en-US" sz="3000" dirty="0"/>
              </a:br>
              <a:r>
                <a:rPr lang="en-US" sz="3000" dirty="0"/>
                <a:t>Servers</a:t>
              </a:r>
            </a:p>
          </p:txBody>
        </p:sp>
        <p:sp>
          <p:nvSpPr>
            <p:cNvPr id="1667086" name="Text Box 14"/>
            <p:cNvSpPr txBox="1">
              <a:spLocks noChangeArrowheads="1"/>
            </p:cNvSpPr>
            <p:nvPr/>
          </p:nvSpPr>
          <p:spPr bwMode="auto">
            <a:xfrm>
              <a:off x="4802" y="849"/>
              <a:ext cx="788" cy="427"/>
            </a:xfrm>
            <a:prstGeom prst="rect">
              <a:avLst/>
            </a:prstGeom>
            <a:noFill/>
            <a:ln w="28575" algn="ctr">
              <a:noFill/>
              <a:miter lim="800000"/>
              <a:headEnd/>
              <a:tailEnd/>
            </a:ln>
            <a:effectLst/>
          </p:spPr>
          <p:txBody>
            <a:bodyPr wrap="none" anchorCtr="1">
              <a:spAutoFit/>
            </a:bodyPr>
            <a:lstStyle/>
            <a:p>
              <a:pPr>
                <a:lnSpc>
                  <a:spcPct val="100000"/>
                </a:lnSpc>
              </a:pPr>
              <a:r>
                <a:rPr lang="en-US" sz="3000"/>
                <a:t>We know</a:t>
              </a:r>
              <a:br>
                <a:rPr lang="en-US" sz="3000"/>
              </a:br>
              <a:r>
                <a:rPr lang="en-US" sz="3000"/>
                <a:t>who to ask</a:t>
              </a:r>
            </a:p>
          </p:txBody>
        </p:sp>
      </p:grpSp>
      <p:pic>
        <p:nvPicPr>
          <p:cNvPr id="1667087" name="Picture 15"/>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286000" y="4457701"/>
            <a:ext cx="3410346" cy="2557760"/>
          </a:xfrm>
          <a:prstGeom prst="rect">
            <a:avLst/>
          </a:prstGeom>
          <a:noFill/>
        </p:spPr>
      </p:pic>
      <p:sp>
        <p:nvSpPr>
          <p:cNvPr id="1667088" name="Line 16"/>
          <p:cNvSpPr>
            <a:spLocks noChangeShapeType="1"/>
          </p:cNvSpPr>
          <p:nvPr/>
        </p:nvSpPr>
        <p:spPr bwMode="auto">
          <a:xfrm>
            <a:off x="5203032" y="5195888"/>
            <a:ext cx="2238375"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pic>
        <p:nvPicPr>
          <p:cNvPr id="1667089" name="Picture 17" descr="MCj0434667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2650332" y="1931195"/>
            <a:ext cx="3702843" cy="2719388"/>
          </a:xfrm>
          <a:prstGeom prst="rect">
            <a:avLst/>
          </a:prstGeom>
          <a:noFill/>
        </p:spPr>
      </p:pic>
      <p:sp>
        <p:nvSpPr>
          <p:cNvPr id="1667090" name="Text Box 18"/>
          <p:cNvSpPr txBox="1">
            <a:spLocks noChangeArrowheads="1"/>
          </p:cNvSpPr>
          <p:nvPr/>
        </p:nvSpPr>
        <p:spPr bwMode="auto">
          <a:xfrm>
            <a:off x="5276450" y="3657600"/>
            <a:ext cx="3163623" cy="147732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What is </a:t>
            </a:r>
            <a:br>
              <a:rPr lang="en-US" sz="3000" dirty="0">
                <a:solidFill>
                  <a:srgbClr val="CC0000"/>
                </a:solidFill>
              </a:rPr>
            </a:br>
            <a:r>
              <a:rPr lang="en-US" sz="3000" dirty="0" err="1">
                <a:solidFill>
                  <a:srgbClr val="CC0000"/>
                </a:solidFill>
              </a:rPr>
              <a:t>OutsideBank.com’s</a:t>
            </a:r>
            <a:endParaRPr lang="en-US" sz="3000" dirty="0">
              <a:solidFill>
                <a:srgbClr val="CC0000"/>
              </a:solidFill>
            </a:endParaRPr>
          </a:p>
          <a:p>
            <a:pPr>
              <a:lnSpc>
                <a:spcPct val="100000"/>
              </a:lnSpc>
            </a:pPr>
            <a:r>
              <a:rPr lang="en-US" sz="3000" dirty="0">
                <a:solidFill>
                  <a:srgbClr val="CC0000"/>
                </a:solidFill>
              </a:rPr>
              <a:t>IP address?</a:t>
            </a:r>
          </a:p>
        </p:txBody>
      </p:sp>
      <p:pic>
        <p:nvPicPr>
          <p:cNvPr id="1667091" name="Picture 19" descr="MCj0434859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84270" y="2555082"/>
            <a:ext cx="1940718" cy="1940718"/>
          </a:xfrm>
          <a:prstGeom prst="rect">
            <a:avLst/>
          </a:prstGeom>
          <a:noFill/>
        </p:spPr>
      </p:pic>
      <p:sp>
        <p:nvSpPr>
          <p:cNvPr id="1667092" name="Line 20"/>
          <p:cNvSpPr>
            <a:spLocks noChangeShapeType="1"/>
          </p:cNvSpPr>
          <p:nvPr/>
        </p:nvSpPr>
        <p:spPr bwMode="auto">
          <a:xfrm flipV="1">
            <a:off x="9086851" y="2917032"/>
            <a:ext cx="2721770" cy="162639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3" name="Text Box 21"/>
          <p:cNvSpPr txBox="1">
            <a:spLocks noChangeArrowheads="1"/>
          </p:cNvSpPr>
          <p:nvPr/>
        </p:nvSpPr>
        <p:spPr bwMode="auto">
          <a:xfrm>
            <a:off x="9302343" y="2628901"/>
            <a:ext cx="1651414"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Who can </a:t>
            </a:r>
            <a:br>
              <a:rPr lang="en-US" sz="3000" dirty="0">
                <a:solidFill>
                  <a:srgbClr val="CC0000"/>
                </a:solidFill>
              </a:rPr>
            </a:br>
            <a:r>
              <a:rPr lang="en-US" sz="3000" dirty="0">
                <a:solidFill>
                  <a:srgbClr val="CC0000"/>
                </a:solidFill>
              </a:rPr>
              <a:t>I ask?</a:t>
            </a:r>
          </a:p>
        </p:txBody>
      </p:sp>
      <p:sp>
        <p:nvSpPr>
          <p:cNvPr id="1667094" name="Line 22"/>
          <p:cNvSpPr>
            <a:spLocks noChangeShapeType="1"/>
          </p:cNvSpPr>
          <p:nvPr/>
        </p:nvSpPr>
        <p:spPr bwMode="auto">
          <a:xfrm flipH="1">
            <a:off x="9465470" y="3338513"/>
            <a:ext cx="2681288" cy="156210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5" name="Text Box 23"/>
          <p:cNvSpPr txBox="1">
            <a:spLocks noChangeArrowheads="1"/>
          </p:cNvSpPr>
          <p:nvPr/>
        </p:nvSpPr>
        <p:spPr bwMode="auto">
          <a:xfrm>
            <a:off x="11411819" y="3813514"/>
            <a:ext cx="3888372"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Ask the DNS</a:t>
            </a:r>
            <a:br>
              <a:rPr lang="en-US" sz="3000" dirty="0">
                <a:solidFill>
                  <a:srgbClr val="CC0000"/>
                </a:solidFill>
              </a:rPr>
            </a:br>
            <a:r>
              <a:rPr lang="en-US" sz="3000" dirty="0">
                <a:solidFill>
                  <a:srgbClr val="CC0000"/>
                </a:solidFill>
              </a:rPr>
              <a:t>server at this IP address</a:t>
            </a:r>
          </a:p>
        </p:txBody>
      </p:sp>
      <p:sp>
        <p:nvSpPr>
          <p:cNvPr id="1667096" name="Line 24"/>
          <p:cNvSpPr>
            <a:spLocks noChangeShapeType="1"/>
          </p:cNvSpPr>
          <p:nvPr/>
        </p:nvSpPr>
        <p:spPr bwMode="auto">
          <a:xfrm>
            <a:off x="9360695" y="5174458"/>
            <a:ext cx="2257425" cy="101441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7" name="Text Box 25"/>
          <p:cNvSpPr txBox="1">
            <a:spLocks noChangeArrowheads="1"/>
          </p:cNvSpPr>
          <p:nvPr/>
        </p:nvSpPr>
        <p:spPr bwMode="auto">
          <a:xfrm>
            <a:off x="10169463" y="4720863"/>
            <a:ext cx="4395788" cy="1015663"/>
          </a:xfrm>
          <a:prstGeom prst="rect">
            <a:avLst/>
          </a:prstGeom>
          <a:noFill/>
          <a:ln w="28575" algn="ctr">
            <a:noFill/>
            <a:miter lim="800000"/>
            <a:headEnd/>
            <a:tailEnd/>
          </a:ln>
          <a:effectLst/>
        </p:spPr>
        <p:txBody>
          <a:bodyPr anchorCtr="1">
            <a:spAutoFit/>
          </a:bodyPr>
          <a:lstStyle/>
          <a:p>
            <a:pPr>
              <a:lnSpc>
                <a:spcPct val="100000"/>
              </a:lnSpc>
            </a:pPr>
            <a:r>
              <a:rPr lang="en-US" sz="3000" dirty="0">
                <a:solidFill>
                  <a:srgbClr val="CC0000"/>
                </a:solidFill>
              </a:rPr>
              <a:t>What is </a:t>
            </a:r>
            <a:r>
              <a:rPr lang="en-US" sz="3000" dirty="0" err="1">
                <a:solidFill>
                  <a:srgbClr val="CC0000"/>
                </a:solidFill>
              </a:rPr>
              <a:t>OutsideBank.com’s</a:t>
            </a:r>
            <a:br>
              <a:rPr lang="en-US" sz="3000" dirty="0">
                <a:solidFill>
                  <a:srgbClr val="CC0000"/>
                </a:solidFill>
              </a:rPr>
            </a:br>
            <a:r>
              <a:rPr lang="en-US" sz="3000" dirty="0">
                <a:solidFill>
                  <a:srgbClr val="CC0000"/>
                </a:solidFill>
              </a:rPr>
              <a:t>IP address?</a:t>
            </a:r>
          </a:p>
        </p:txBody>
      </p:sp>
      <p:sp>
        <p:nvSpPr>
          <p:cNvPr id="1667098" name="Line 26"/>
          <p:cNvSpPr>
            <a:spLocks noChangeShapeType="1"/>
          </p:cNvSpPr>
          <p:nvPr/>
        </p:nvSpPr>
        <p:spPr bwMode="auto">
          <a:xfrm flipH="1" flipV="1">
            <a:off x="9339263" y="5786438"/>
            <a:ext cx="2235995" cy="114062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9" name="Text Box 27"/>
          <p:cNvSpPr txBox="1">
            <a:spLocks noChangeArrowheads="1"/>
          </p:cNvSpPr>
          <p:nvPr/>
        </p:nvSpPr>
        <p:spPr bwMode="auto">
          <a:xfrm>
            <a:off x="9829800" y="660073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Answer</a:t>
            </a:r>
          </a:p>
        </p:txBody>
      </p:sp>
      <p:sp>
        <p:nvSpPr>
          <p:cNvPr id="1667100" name="Line 28"/>
          <p:cNvSpPr>
            <a:spLocks noChangeShapeType="1"/>
          </p:cNvSpPr>
          <p:nvPr/>
        </p:nvSpPr>
        <p:spPr bwMode="auto">
          <a:xfrm flipH="1">
            <a:off x="5267326" y="5681663"/>
            <a:ext cx="2109788"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101" name="Text Box 29"/>
          <p:cNvSpPr txBox="1">
            <a:spLocks noChangeArrowheads="1"/>
          </p:cNvSpPr>
          <p:nvPr/>
        </p:nvSpPr>
        <p:spPr bwMode="auto">
          <a:xfrm>
            <a:off x="5700768" y="566737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a:solidFill>
                  <a:srgbClr val="CC0000"/>
                </a:solidFill>
              </a:rPr>
              <a:t>Answer</a:t>
            </a:r>
          </a:p>
        </p:txBody>
      </p:sp>
      <p:grpSp>
        <p:nvGrpSpPr>
          <p:cNvPr id="5" name="Group 30"/>
          <p:cNvGrpSpPr>
            <a:grpSpLocks/>
          </p:cNvGrpSpPr>
          <p:nvPr/>
        </p:nvGrpSpPr>
        <p:grpSpPr bwMode="auto">
          <a:xfrm>
            <a:off x="10789445" y="5686427"/>
            <a:ext cx="3498056" cy="4021933"/>
            <a:chOff x="3418" y="2235"/>
            <a:chExt cx="1469" cy="1689"/>
          </a:xfrm>
        </p:grpSpPr>
        <p:pic>
          <p:nvPicPr>
            <p:cNvPr id="1667103" name="Picture 31"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4" y="2235"/>
              <a:ext cx="826" cy="779"/>
            </a:xfrm>
            <a:prstGeom prst="rect">
              <a:avLst/>
            </a:prstGeom>
            <a:noFill/>
          </p:spPr>
        </p:pic>
        <p:pic>
          <p:nvPicPr>
            <p:cNvPr id="1667104" name="Picture 32"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61" y="2332"/>
              <a:ext cx="826" cy="779"/>
            </a:xfrm>
            <a:prstGeom prst="rect">
              <a:avLst/>
            </a:prstGeom>
            <a:noFill/>
          </p:spPr>
        </p:pic>
        <p:pic>
          <p:nvPicPr>
            <p:cNvPr id="1667105" name="Picture 33"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8" y="2429"/>
              <a:ext cx="826" cy="779"/>
            </a:xfrm>
            <a:prstGeom prst="rect">
              <a:avLst/>
            </a:prstGeom>
            <a:noFill/>
          </p:spPr>
        </p:pic>
        <p:pic>
          <p:nvPicPr>
            <p:cNvPr id="1667106" name="Picture 34"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5" y="2526"/>
              <a:ext cx="826" cy="779"/>
            </a:xfrm>
            <a:prstGeom prst="rect">
              <a:avLst/>
            </a:prstGeom>
            <a:noFill/>
          </p:spPr>
        </p:pic>
        <p:sp>
          <p:nvSpPr>
            <p:cNvPr id="1667107" name="Text Box 35"/>
            <p:cNvSpPr txBox="1">
              <a:spLocks noChangeArrowheads="1"/>
            </p:cNvSpPr>
            <p:nvPr/>
          </p:nvSpPr>
          <p:spPr bwMode="auto">
            <a:xfrm>
              <a:off x="3418" y="3304"/>
              <a:ext cx="1275" cy="620"/>
            </a:xfrm>
            <a:prstGeom prst="rect">
              <a:avLst/>
            </a:prstGeom>
            <a:noFill/>
            <a:ln w="28575" algn="ctr">
              <a:noFill/>
              <a:miter lim="800000"/>
              <a:headEnd/>
              <a:tailEnd/>
            </a:ln>
            <a:effectLst/>
          </p:spPr>
          <p:txBody>
            <a:bodyPr wrap="none" anchorCtr="1">
              <a:spAutoFit/>
            </a:bodyPr>
            <a:lstStyle/>
            <a:p>
              <a:pPr>
                <a:lnSpc>
                  <a:spcPct val="100000"/>
                </a:lnSpc>
              </a:pPr>
              <a:r>
                <a:rPr lang="en-US" sz="3000" dirty="0"/>
                <a:t>We know</a:t>
              </a:r>
              <a:br>
                <a:rPr lang="en-US" sz="3000" dirty="0"/>
              </a:br>
              <a:r>
                <a:rPr lang="en-US" sz="3000" dirty="0" err="1"/>
                <a:t>OutsideBank.com</a:t>
              </a:r>
              <a:r>
                <a:rPr lang="en-US" sz="3000" dirty="0"/>
                <a:t>,</a:t>
              </a:r>
              <a:br>
                <a:rPr lang="en-US" sz="3000" dirty="0"/>
              </a:br>
              <a:r>
                <a:rPr lang="en-US" sz="3000" dirty="0"/>
                <a:t>and many others.</a:t>
              </a:r>
            </a:p>
          </p:txBody>
        </p:sp>
        <p:sp>
          <p:nvSpPr>
            <p:cNvPr id="1667108" name="Text Box 36"/>
            <p:cNvSpPr txBox="1">
              <a:spLocks noChangeArrowheads="1"/>
            </p:cNvSpPr>
            <p:nvPr/>
          </p:nvSpPr>
          <p:spPr bwMode="auto">
            <a:xfrm>
              <a:off x="4056" y="2809"/>
              <a:ext cx="831"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Other Local</a:t>
              </a:r>
              <a:br>
                <a:rPr lang="en-US" sz="3000" dirty="0"/>
              </a:br>
              <a:r>
                <a:rPr lang="en-US" sz="3000" dirty="0"/>
                <a:t>DNS</a:t>
              </a:r>
            </a:p>
          </p:txBody>
        </p:sp>
      </p:grpSp>
      <p:sp>
        <p:nvSpPr>
          <p:cNvPr id="1667109" name="Text Box 37"/>
          <p:cNvSpPr txBox="1">
            <a:spLocks noChangeArrowheads="1"/>
          </p:cNvSpPr>
          <p:nvPr/>
        </p:nvSpPr>
        <p:spPr bwMode="auto">
          <a:xfrm>
            <a:off x="3714751" y="2338388"/>
            <a:ext cx="1763047" cy="1200329"/>
          </a:xfrm>
          <a:prstGeom prst="rect">
            <a:avLst/>
          </a:prstGeom>
          <a:noFill/>
          <a:ln w="28575" algn="ctr">
            <a:noFill/>
            <a:miter lim="800000"/>
            <a:headEnd/>
            <a:tailEnd/>
          </a:ln>
          <a:effectLst/>
        </p:spPr>
        <p:txBody>
          <a:bodyPr wrap="none" anchorCtr="1">
            <a:spAutoFit/>
          </a:bodyPr>
          <a:lstStyle/>
          <a:p>
            <a:pPr>
              <a:lnSpc>
                <a:spcPct val="100000"/>
              </a:lnSpc>
            </a:pPr>
            <a:r>
              <a:rPr lang="en-US" sz="2400" dirty="0"/>
              <a:t>Great now</a:t>
            </a:r>
            <a:br>
              <a:rPr lang="en-US" sz="2400" dirty="0"/>
            </a:br>
            <a:r>
              <a:rPr lang="en-US" sz="2400" dirty="0"/>
              <a:t>I can contact</a:t>
            </a:r>
            <a:br>
              <a:rPr lang="en-US" sz="2400" dirty="0"/>
            </a:br>
            <a:r>
              <a:rPr lang="en-US" sz="2400" dirty="0"/>
              <a:t>them</a:t>
            </a:r>
          </a:p>
        </p:txBody>
      </p:sp>
      <p:sp>
        <p:nvSpPr>
          <p:cNvPr id="1667110" name="Rectangle 38"/>
          <p:cNvSpPr>
            <a:spLocks noChangeArrowheads="1"/>
          </p:cNvSpPr>
          <p:nvPr/>
        </p:nvSpPr>
        <p:spPr bwMode="auto">
          <a:xfrm>
            <a:off x="3521661" y="2462244"/>
            <a:ext cx="2046534" cy="942763"/>
          </a:xfrm>
          <a:prstGeom prst="rect">
            <a:avLst/>
          </a:prstGeom>
          <a:solidFill>
            <a:schemeClr val="bg1"/>
          </a:solidFill>
          <a:ln w="28575" algn="ctr">
            <a:solidFill>
              <a:schemeClr val="bg1"/>
            </a:solidFill>
            <a:miter lim="800000"/>
            <a:headEnd/>
            <a:tailEnd/>
          </a:ln>
          <a:effectLst/>
        </p:spPr>
        <p:txBody>
          <a:bodyPr wrap="square" anchor="ctr">
            <a:spAutoFit/>
          </a:bodyPr>
          <a:lstStyle/>
          <a:p>
            <a:endParaRPr lang="en-US" sz="2700"/>
          </a:p>
        </p:txBody>
      </p:sp>
      <p:sp>
        <p:nvSpPr>
          <p:cNvPr id="1667111" name="Text Box 39"/>
          <p:cNvSpPr txBox="1">
            <a:spLocks noChangeArrowheads="1"/>
          </p:cNvSpPr>
          <p:nvPr/>
        </p:nvSpPr>
        <p:spPr bwMode="auto">
          <a:xfrm>
            <a:off x="3483234" y="2362618"/>
            <a:ext cx="2488928" cy="1200329"/>
          </a:xfrm>
          <a:prstGeom prst="rect">
            <a:avLst/>
          </a:prstGeom>
          <a:noFill/>
          <a:ln w="28575" algn="ctr">
            <a:noFill/>
            <a:miter lim="800000"/>
            <a:headEnd/>
            <a:tailEnd/>
          </a:ln>
          <a:effectLst/>
        </p:spPr>
        <p:txBody>
          <a:bodyPr wrap="square" anchorCtr="1">
            <a:spAutoFit/>
          </a:bodyPr>
          <a:lstStyle/>
          <a:p>
            <a:r>
              <a:rPr lang="en-US" sz="2400" dirty="0"/>
              <a:t>I would like </a:t>
            </a:r>
            <a:br>
              <a:rPr lang="en-US" sz="2400" dirty="0"/>
            </a:br>
            <a:r>
              <a:rPr lang="en-US" sz="2400" dirty="0"/>
              <a:t>to get</a:t>
            </a:r>
            <a:br>
              <a:rPr lang="en-US" sz="2400" dirty="0"/>
            </a:br>
            <a:r>
              <a:rPr lang="en-US" sz="2400" dirty="0" err="1"/>
              <a:t>OutsideBank.com</a:t>
            </a:r>
            <a:endParaRPr lang="en-US" sz="2400" dirty="0"/>
          </a:p>
        </p:txBody>
      </p:sp>
      <p:grpSp>
        <p:nvGrpSpPr>
          <p:cNvPr id="40" name="Group 4">
            <a:extLst>
              <a:ext uri="{FF2B5EF4-FFF2-40B4-BE49-F238E27FC236}">
                <a16:creationId xmlns:a16="http://schemas.microsoft.com/office/drawing/2014/main" id="{7621B561-D404-C64C-A564-52B827E3A571}"/>
              </a:ext>
            </a:extLst>
          </p:cNvPr>
          <p:cNvGrpSpPr>
            <a:grpSpLocks/>
          </p:cNvGrpSpPr>
          <p:nvPr/>
        </p:nvGrpSpPr>
        <p:grpSpPr bwMode="auto">
          <a:xfrm>
            <a:off x="4833939" y="7541422"/>
            <a:ext cx="2981325" cy="2439350"/>
            <a:chOff x="1757" y="1739"/>
            <a:chExt cx="1068" cy="974"/>
          </a:xfrm>
        </p:grpSpPr>
        <p:grpSp>
          <p:nvGrpSpPr>
            <p:cNvPr id="41" name="Group 5">
              <a:extLst>
                <a:ext uri="{FF2B5EF4-FFF2-40B4-BE49-F238E27FC236}">
                  <a16:creationId xmlns:a16="http://schemas.microsoft.com/office/drawing/2014/main" id="{595F5ECC-074F-294A-B644-ADC11F311E9E}"/>
                </a:ext>
              </a:extLst>
            </p:cNvPr>
            <p:cNvGrpSpPr>
              <a:grpSpLocks/>
            </p:cNvGrpSpPr>
            <p:nvPr/>
          </p:nvGrpSpPr>
          <p:grpSpPr bwMode="auto">
            <a:xfrm>
              <a:off x="1999" y="1739"/>
              <a:ext cx="826" cy="779"/>
              <a:chOff x="1999" y="1739"/>
              <a:chExt cx="826" cy="779"/>
            </a:xfrm>
          </p:grpSpPr>
          <p:pic>
            <p:nvPicPr>
              <p:cNvPr id="43" name="Picture 6" descr="Red Cylinder">
                <a:extLst>
                  <a:ext uri="{FF2B5EF4-FFF2-40B4-BE49-F238E27FC236}">
                    <a16:creationId xmlns:a16="http://schemas.microsoft.com/office/drawing/2014/main" id="{617B7F4A-13F3-E94D-A5DB-9B0864BBA5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44" name="Text Box 7">
                <a:extLst>
                  <a:ext uri="{FF2B5EF4-FFF2-40B4-BE49-F238E27FC236}">
                    <a16:creationId xmlns:a16="http://schemas.microsoft.com/office/drawing/2014/main" id="{C2C10EE3-A7EE-BA41-9267-4B27CA4C0676}"/>
                  </a:ext>
                </a:extLst>
              </p:cNvPr>
              <p:cNvSpPr txBox="1">
                <a:spLocks noChangeArrowheads="1"/>
              </p:cNvSpPr>
              <p:nvPr/>
            </p:nvSpPr>
            <p:spPr bwMode="auto">
              <a:xfrm>
                <a:off x="2169" y="2007"/>
                <a:ext cx="356"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Evil</a:t>
                </a:r>
                <a:br>
                  <a:rPr lang="en-US" sz="3000" dirty="0"/>
                </a:br>
                <a:r>
                  <a:rPr lang="en-US" sz="3000" dirty="0"/>
                  <a:t>DNS</a:t>
                </a:r>
              </a:p>
            </p:txBody>
          </p:sp>
        </p:grpSp>
        <p:sp>
          <p:nvSpPr>
            <p:cNvPr id="42" name="Text Box 8">
              <a:extLst>
                <a:ext uri="{FF2B5EF4-FFF2-40B4-BE49-F238E27FC236}">
                  <a16:creationId xmlns:a16="http://schemas.microsoft.com/office/drawing/2014/main" id="{A0C758F6-4427-1146-858A-022D0D83F45B}"/>
                </a:ext>
              </a:extLst>
            </p:cNvPr>
            <p:cNvSpPr txBox="1">
              <a:spLocks noChangeArrowheads="1"/>
            </p:cNvSpPr>
            <p:nvPr/>
          </p:nvSpPr>
          <p:spPr bwMode="auto">
            <a:xfrm>
              <a:off x="1757" y="2480"/>
              <a:ext cx="608" cy="233"/>
            </a:xfrm>
            <a:prstGeom prst="rect">
              <a:avLst/>
            </a:prstGeom>
            <a:noFill/>
            <a:ln w="28575" algn="ctr">
              <a:noFill/>
              <a:miter lim="800000"/>
              <a:headEnd/>
              <a:tailEnd/>
            </a:ln>
            <a:effectLst/>
          </p:spPr>
          <p:txBody>
            <a:bodyPr wrap="none" anchorCtr="1">
              <a:spAutoFit/>
            </a:bodyPr>
            <a:lstStyle/>
            <a:p>
              <a:pPr>
                <a:lnSpc>
                  <a:spcPct val="100000"/>
                </a:lnSpc>
              </a:pPr>
              <a:r>
                <a:rPr lang="en-US" sz="3000" dirty="0"/>
                <a:t>I’m bad.</a:t>
              </a:r>
            </a:p>
          </p:txBody>
        </p:sp>
      </p:grpSp>
    </p:spTree>
    <p:custDataLst>
      <p:tags r:id="rId1"/>
    </p:custDataLst>
    <p:extLst>
      <p:ext uri="{BB962C8B-B14F-4D97-AF65-F5344CB8AC3E}">
        <p14:creationId xmlns:p14="http://schemas.microsoft.com/office/powerpoint/2010/main" val="33490551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67089"/>
                                        </p:tgtEl>
                                        <p:attrNameLst>
                                          <p:attrName>style.visibility</p:attrName>
                                        </p:attrNameLst>
                                      </p:cBhvr>
                                      <p:to>
                                        <p:strVal val="visible"/>
                                      </p:to>
                                    </p:set>
                                    <p:animEffect transition="in" filter="dissolve">
                                      <p:cBhvr>
                                        <p:cTn id="22" dur="500"/>
                                        <p:tgtEl>
                                          <p:spTgt spid="166708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67111"/>
                                        </p:tgtEl>
                                        <p:attrNameLst>
                                          <p:attrName>style.visibility</p:attrName>
                                        </p:attrNameLst>
                                      </p:cBhvr>
                                      <p:to>
                                        <p:strVal val="visible"/>
                                      </p:to>
                                    </p:set>
                                    <p:animEffect transition="in" filter="dissolve">
                                      <p:cBhvr>
                                        <p:cTn id="25" dur="500"/>
                                        <p:tgtEl>
                                          <p:spTgt spid="1667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67088"/>
                                        </p:tgtEl>
                                        <p:attrNameLst>
                                          <p:attrName>style.visibility</p:attrName>
                                        </p:attrNameLst>
                                      </p:cBhvr>
                                      <p:to>
                                        <p:strVal val="visible"/>
                                      </p:to>
                                    </p:set>
                                    <p:animEffect transition="in" filter="wipe(left)">
                                      <p:cBhvr>
                                        <p:cTn id="30" dur="1000"/>
                                        <p:tgtEl>
                                          <p:spTgt spid="1667088"/>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67090"/>
                                        </p:tgtEl>
                                        <p:attrNameLst>
                                          <p:attrName>style.visibility</p:attrName>
                                        </p:attrNameLst>
                                      </p:cBhvr>
                                      <p:to>
                                        <p:strVal val="visible"/>
                                      </p:to>
                                    </p:se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1667091"/>
                                        </p:tgtEl>
                                        <p:attrNameLst>
                                          <p:attrName>style.visibility</p:attrName>
                                        </p:attrNameLst>
                                      </p:cBhvr>
                                      <p:to>
                                        <p:strVal val="visible"/>
                                      </p:to>
                                    </p:set>
                                    <p:animEffect transition="in" filter="fade">
                                      <p:cBhvr>
                                        <p:cTn id="37" dur="2000"/>
                                        <p:tgtEl>
                                          <p:spTgt spid="1667091"/>
                                        </p:tgtEl>
                                      </p:cBhvr>
                                    </p:animEffect>
                                    <p:anim calcmode="lin" valueType="num">
                                      <p:cBhvr>
                                        <p:cTn id="38" dur="2000" fill="hold"/>
                                        <p:tgtEl>
                                          <p:spTgt spid="1667091"/>
                                        </p:tgtEl>
                                        <p:attrNameLst>
                                          <p:attrName>ppt_x</p:attrName>
                                        </p:attrNameLst>
                                      </p:cBhvr>
                                      <p:tavLst>
                                        <p:tav tm="0">
                                          <p:val>
                                            <p:strVal val="#ppt_x"/>
                                          </p:val>
                                        </p:tav>
                                        <p:tav tm="100000">
                                          <p:val>
                                            <p:strVal val="#ppt_x"/>
                                          </p:val>
                                        </p:tav>
                                      </p:tavLst>
                                    </p:anim>
                                    <p:anim calcmode="lin" valueType="num">
                                      <p:cBhvr>
                                        <p:cTn id="39" dur="2000" fill="hold"/>
                                        <p:tgtEl>
                                          <p:spTgt spid="16670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67092"/>
                                        </p:tgtEl>
                                        <p:attrNameLst>
                                          <p:attrName>style.visibility</p:attrName>
                                        </p:attrNameLst>
                                      </p:cBhvr>
                                      <p:to>
                                        <p:strVal val="visible"/>
                                      </p:to>
                                    </p:set>
                                    <p:animEffect transition="in" filter="wipe(left)">
                                      <p:cBhvr>
                                        <p:cTn id="44" dur="1000"/>
                                        <p:tgtEl>
                                          <p:spTgt spid="166709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670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667094"/>
                                        </p:tgtEl>
                                        <p:attrNameLst>
                                          <p:attrName>style.visibility</p:attrName>
                                        </p:attrNameLst>
                                      </p:cBhvr>
                                      <p:to>
                                        <p:strVal val="visible"/>
                                      </p:to>
                                    </p:set>
                                    <p:animEffect transition="in" filter="wipe(right)">
                                      <p:cBhvr>
                                        <p:cTn id="52" dur="1000"/>
                                        <p:tgtEl>
                                          <p:spTgt spid="1667094"/>
                                        </p:tgtEl>
                                      </p:cBhvr>
                                    </p:animEffect>
                                  </p:childTnLst>
                                </p:cTn>
                              </p:par>
                              <p:par>
                                <p:cTn id="53" presetID="9" presetClass="exit" presetSubtype="0" fill="hold" grpId="1" nodeType="withEffect">
                                  <p:stCondLst>
                                    <p:cond delay="0"/>
                                  </p:stCondLst>
                                  <p:childTnLst>
                                    <p:animEffect transition="out" filter="dissolve">
                                      <p:cBhvr>
                                        <p:cTn id="54" dur="500"/>
                                        <p:tgtEl>
                                          <p:spTgt spid="1667093"/>
                                        </p:tgtEl>
                                      </p:cBhvr>
                                    </p:animEffect>
                                    <p:set>
                                      <p:cBhvr>
                                        <p:cTn id="55" dur="1" fill="hold">
                                          <p:stCondLst>
                                            <p:cond delay="499"/>
                                          </p:stCondLst>
                                        </p:cTn>
                                        <p:tgtEl>
                                          <p:spTgt spid="1667093"/>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6670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67096"/>
                                        </p:tgtEl>
                                        <p:attrNameLst>
                                          <p:attrName>style.visibility</p:attrName>
                                        </p:attrNameLst>
                                      </p:cBhvr>
                                      <p:to>
                                        <p:strVal val="visible"/>
                                      </p:to>
                                    </p:set>
                                    <p:animEffect transition="in" filter="wipe(left)">
                                      <p:cBhvr>
                                        <p:cTn id="63" dur="1000"/>
                                        <p:tgtEl>
                                          <p:spTgt spid="1667096"/>
                                        </p:tgtEl>
                                      </p:cBhvr>
                                    </p:animEffect>
                                  </p:childTnLst>
                                </p:cTn>
                              </p:par>
                              <p:par>
                                <p:cTn id="64" presetID="9" presetClass="exit" presetSubtype="0" fill="hold" grpId="1" nodeType="withEffect">
                                  <p:stCondLst>
                                    <p:cond delay="0"/>
                                  </p:stCondLst>
                                  <p:childTnLst>
                                    <p:animEffect transition="out" filter="dissolve">
                                      <p:cBhvr>
                                        <p:cTn id="65" dur="500"/>
                                        <p:tgtEl>
                                          <p:spTgt spid="1667095"/>
                                        </p:tgtEl>
                                      </p:cBhvr>
                                    </p:animEffect>
                                    <p:set>
                                      <p:cBhvr>
                                        <p:cTn id="66" dur="1" fill="hold">
                                          <p:stCondLst>
                                            <p:cond delay="499"/>
                                          </p:stCondLst>
                                        </p:cTn>
                                        <p:tgtEl>
                                          <p:spTgt spid="1667095"/>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6670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667098"/>
                                        </p:tgtEl>
                                        <p:attrNameLst>
                                          <p:attrName>style.visibility</p:attrName>
                                        </p:attrNameLst>
                                      </p:cBhvr>
                                      <p:to>
                                        <p:strVal val="visible"/>
                                      </p:to>
                                    </p:set>
                                    <p:animEffect transition="in" filter="wipe(right)">
                                      <p:cBhvr>
                                        <p:cTn id="74" dur="1000"/>
                                        <p:tgtEl>
                                          <p:spTgt spid="1667098"/>
                                        </p:tgtEl>
                                      </p:cBhvr>
                                    </p:animEffect>
                                  </p:childTnLst>
                                </p:cTn>
                              </p:par>
                              <p:par>
                                <p:cTn id="75" presetID="9" presetClass="exit" presetSubtype="0" fill="hold" grpId="1" nodeType="withEffect">
                                  <p:stCondLst>
                                    <p:cond delay="0"/>
                                  </p:stCondLst>
                                  <p:childTnLst>
                                    <p:animEffect transition="out" filter="dissolve">
                                      <p:cBhvr>
                                        <p:cTn id="76" dur="500"/>
                                        <p:tgtEl>
                                          <p:spTgt spid="1667097"/>
                                        </p:tgtEl>
                                      </p:cBhvr>
                                    </p:animEffect>
                                    <p:set>
                                      <p:cBhvr>
                                        <p:cTn id="77" dur="1" fill="hold">
                                          <p:stCondLst>
                                            <p:cond delay="499"/>
                                          </p:stCondLst>
                                        </p:cTn>
                                        <p:tgtEl>
                                          <p:spTgt spid="1667097"/>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166709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667100"/>
                                        </p:tgtEl>
                                        <p:attrNameLst>
                                          <p:attrName>style.visibility</p:attrName>
                                        </p:attrNameLst>
                                      </p:cBhvr>
                                      <p:to>
                                        <p:strVal val="visible"/>
                                      </p:to>
                                    </p:set>
                                    <p:animEffect transition="in" filter="wipe(right)">
                                      <p:cBhvr>
                                        <p:cTn id="85" dur="1000"/>
                                        <p:tgtEl>
                                          <p:spTgt spid="1667100"/>
                                        </p:tgtEl>
                                      </p:cBhvr>
                                    </p:animEffect>
                                  </p:childTnLst>
                                </p:cTn>
                              </p:par>
                              <p:par>
                                <p:cTn id="86" presetID="9" presetClass="exit" presetSubtype="0" fill="hold" grpId="1" nodeType="withEffect">
                                  <p:stCondLst>
                                    <p:cond delay="0"/>
                                  </p:stCondLst>
                                  <p:childTnLst>
                                    <p:animEffect transition="out" filter="dissolve">
                                      <p:cBhvr>
                                        <p:cTn id="87" dur="1000"/>
                                        <p:tgtEl>
                                          <p:spTgt spid="1667099"/>
                                        </p:tgtEl>
                                      </p:cBhvr>
                                    </p:animEffect>
                                    <p:set>
                                      <p:cBhvr>
                                        <p:cTn id="88" dur="1" fill="hold">
                                          <p:stCondLst>
                                            <p:cond delay="999"/>
                                          </p:stCondLst>
                                        </p:cTn>
                                        <p:tgtEl>
                                          <p:spTgt spid="166709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66710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xit" presetSubtype="0" fill="hold" grpId="1" nodeType="clickEffect">
                                  <p:stCondLst>
                                    <p:cond delay="0"/>
                                  </p:stCondLst>
                                  <p:childTnLst>
                                    <p:animEffect transition="out" filter="dissolve">
                                      <p:cBhvr>
                                        <p:cTn id="95" dur="500"/>
                                        <p:tgtEl>
                                          <p:spTgt spid="1667111"/>
                                        </p:tgtEl>
                                      </p:cBhvr>
                                    </p:animEffect>
                                    <p:set>
                                      <p:cBhvr>
                                        <p:cTn id="96" dur="1" fill="hold">
                                          <p:stCondLst>
                                            <p:cond delay="499"/>
                                          </p:stCondLst>
                                        </p:cTn>
                                        <p:tgtEl>
                                          <p:spTgt spid="1667111"/>
                                        </p:tgtEl>
                                        <p:attrNameLst>
                                          <p:attrName>style.visibility</p:attrName>
                                        </p:attrNameLst>
                                      </p:cBhvr>
                                      <p:to>
                                        <p:strVal val="hidden"/>
                                      </p:to>
                                    </p:se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667109"/>
                                        </p:tgtEl>
                                        <p:attrNameLst>
                                          <p:attrName>style.visibility</p:attrName>
                                        </p:attrNameLst>
                                      </p:cBhvr>
                                      <p:to>
                                        <p:strVal val="visible"/>
                                      </p:to>
                                    </p:set>
                                    <p:animEffect transition="in" filter="dissolve">
                                      <p:cBhvr>
                                        <p:cTn id="100" dur="500"/>
                                        <p:tgtEl>
                                          <p:spTgt spid="166710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67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88" grpId="0" animBg="1"/>
      <p:bldP spid="1667090" grpId="0"/>
      <p:bldP spid="1667092" grpId="0" animBg="1"/>
      <p:bldP spid="1667093" grpId="0"/>
      <p:bldP spid="1667093" grpId="1"/>
      <p:bldP spid="1667094" grpId="0" animBg="1"/>
      <p:bldP spid="1667095" grpId="0"/>
      <p:bldP spid="1667095" grpId="1"/>
      <p:bldP spid="1667096" grpId="0" animBg="1"/>
      <p:bldP spid="1667097" grpId="0"/>
      <p:bldP spid="1667097" grpId="1"/>
      <p:bldP spid="1667098" grpId="0" animBg="1"/>
      <p:bldP spid="1667099" grpId="0"/>
      <p:bldP spid="1667099" grpId="1"/>
      <p:bldP spid="1667100" grpId="0" animBg="1"/>
      <p:bldP spid="1667101" grpId="0"/>
      <p:bldP spid="1667109" grpId="0"/>
      <p:bldP spid="1667110" grpId="0" animBg="1"/>
      <p:bldP spid="1667111" grpId="0"/>
      <p:bldP spid="1667111"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7F5E-5B2F-4AB8-8820-3B6C8C3A3365}"/>
              </a:ext>
            </a:extLst>
          </p:cNvPr>
          <p:cNvSpPr>
            <a:spLocks noGrp="1"/>
          </p:cNvSpPr>
          <p:nvPr>
            <p:ph type="title"/>
          </p:nvPr>
        </p:nvSpPr>
        <p:spPr/>
        <p:txBody>
          <a:bodyPr/>
          <a:lstStyle/>
          <a:p>
            <a:r>
              <a:rPr lang="en-US" altLang="zh-CN"/>
              <a:t>VPN Building Blocks</a:t>
            </a:r>
          </a:p>
        </p:txBody>
      </p:sp>
      <p:sp>
        <p:nvSpPr>
          <p:cNvPr id="3" name="Subtitle 2">
            <a:extLst>
              <a:ext uri="{FF2B5EF4-FFF2-40B4-BE49-F238E27FC236}">
                <a16:creationId xmlns:a16="http://schemas.microsoft.com/office/drawing/2014/main" id="{E993E645-1CEA-804D-8118-D6FFA97A45B5}"/>
              </a:ext>
            </a:extLst>
          </p:cNvPr>
          <p:cNvSpPr>
            <a:spLocks noGrp="1"/>
          </p:cNvSpPr>
          <p:nvPr>
            <p:ph type="body" idx="1"/>
          </p:nvPr>
        </p:nvSpPr>
        <p:spPr/>
        <p:txBody>
          <a:bodyPr/>
          <a:lstStyle/>
          <a:p>
            <a:r>
              <a:rPr lang="en-US"/>
              <a:t>Chapter 4</a:t>
            </a:r>
          </a:p>
        </p:txBody>
      </p:sp>
    </p:spTree>
    <p:extLst>
      <p:ext uri="{BB962C8B-B14F-4D97-AF65-F5344CB8AC3E}">
        <p14:creationId xmlns:p14="http://schemas.microsoft.com/office/powerpoint/2010/main" val="2021263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2998346" cy="6967198"/>
          </a:xfrm>
        </p:spPr>
        <p:txBody>
          <a:bodyPr>
            <a:normAutofit fontScale="92500" lnSpcReduction="20000"/>
          </a:bodyPr>
          <a:lstStyle/>
          <a:p>
            <a:r>
              <a:rPr lang="en-US" dirty="0"/>
              <a:t>Distinguish between proxy servers and private network elements.</a:t>
            </a:r>
          </a:p>
          <a:p>
            <a:r>
              <a:rPr lang="en-US" dirty="0"/>
              <a:t>Consider authentication, authorization, and accounting (“Triple-A”).</a:t>
            </a:r>
          </a:p>
          <a:p>
            <a:r>
              <a:rPr lang="en-US" dirty="0"/>
              <a:t>Learn the basic operation of common AAA protocols.</a:t>
            </a:r>
          </a:p>
          <a:p>
            <a:r>
              <a:rPr lang="en-US" dirty="0"/>
              <a:t>Learn about digital IDs in the form of Certificates, and how they’re used.</a:t>
            </a:r>
          </a:p>
          <a:p>
            <a:r>
              <a:rPr lang="en-US" dirty="0"/>
              <a:t>Understand the essential elements of encryption.</a:t>
            </a:r>
          </a:p>
          <a:p>
            <a:r>
              <a:rPr lang="en-US" dirty="0"/>
              <a:t>Consider encryption keys and methods for distributing them.</a:t>
            </a:r>
          </a:p>
          <a:p>
            <a:r>
              <a:rPr lang="en-US" dirty="0"/>
              <a:t>Learn the basics of the Public Key Infrastructure.</a:t>
            </a:r>
          </a:p>
          <a:p>
            <a:r>
              <a:rPr lang="en-US" dirty="0"/>
              <a:t>Consider the vulnerability of today’s encryption, </a:t>
            </a:r>
            <a:br>
              <a:rPr lang="en-US" dirty="0"/>
            </a:br>
            <a:r>
              <a:rPr lang="en-US" dirty="0"/>
              <a:t>now and in the future.</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45</a:t>
            </a:fld>
            <a:endParaRPr lang="en-US"/>
          </a:p>
        </p:txBody>
      </p:sp>
      <p:pic>
        <p:nvPicPr>
          <p:cNvPr id="6" name="Picture 5">
            <a:extLst>
              <a:ext uri="{FF2B5EF4-FFF2-40B4-BE49-F238E27FC236}">
                <a16:creationId xmlns:a16="http://schemas.microsoft.com/office/drawing/2014/main" id="{8C5B86E5-8720-B340-BEBB-86AD8EB3CA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700" y="2762250"/>
            <a:ext cx="4476750" cy="4762500"/>
          </a:xfrm>
          <a:prstGeom prst="rect">
            <a:avLst/>
          </a:prstGeom>
        </p:spPr>
      </p:pic>
    </p:spTree>
    <p:extLst>
      <p:ext uri="{BB962C8B-B14F-4D97-AF65-F5344CB8AC3E}">
        <p14:creationId xmlns:p14="http://schemas.microsoft.com/office/powerpoint/2010/main" val="16583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DDA-1E7D-4FF3-BDBD-28D3711DD735}"/>
              </a:ext>
            </a:extLst>
          </p:cNvPr>
          <p:cNvSpPr>
            <a:spLocks noGrp="1"/>
          </p:cNvSpPr>
          <p:nvPr>
            <p:ph type="title"/>
          </p:nvPr>
        </p:nvSpPr>
        <p:spPr/>
        <p:txBody>
          <a:bodyPr/>
          <a:lstStyle/>
          <a:p>
            <a:r>
              <a:rPr lang="en-US" altLang="zh-CN"/>
              <a:t>VPN Problems that need solving</a:t>
            </a:r>
          </a:p>
        </p:txBody>
      </p:sp>
      <p:sp>
        <p:nvSpPr>
          <p:cNvPr id="3" name="Text Placeholder 2">
            <a:extLst>
              <a:ext uri="{FF2B5EF4-FFF2-40B4-BE49-F238E27FC236}">
                <a16:creationId xmlns:a16="http://schemas.microsoft.com/office/drawing/2014/main" id="{1460B792-12A7-4AA3-9B07-ABD066218611}"/>
              </a:ext>
            </a:extLst>
          </p:cNvPr>
          <p:cNvSpPr>
            <a:spLocks noGrp="1"/>
          </p:cNvSpPr>
          <p:nvPr>
            <p:ph idx="1"/>
          </p:nvPr>
        </p:nvSpPr>
        <p:spPr/>
        <p:txBody>
          <a:bodyPr>
            <a:normAutofit fontScale="92500" lnSpcReduction="10000"/>
          </a:bodyPr>
          <a:lstStyle/>
          <a:p>
            <a:pPr lvl="0"/>
            <a:r>
              <a:rPr lang="en-US" altLang="zh-CN" dirty="0"/>
              <a:t>“Triple-A” or AAA</a:t>
            </a:r>
          </a:p>
          <a:p>
            <a:pPr lvl="1"/>
            <a:r>
              <a:rPr lang="en-US" altLang="zh-CN" dirty="0"/>
              <a:t>Authentication</a:t>
            </a:r>
          </a:p>
          <a:p>
            <a:pPr lvl="1"/>
            <a:r>
              <a:rPr lang="en-US" altLang="zh-CN" dirty="0"/>
              <a:t>Authorization</a:t>
            </a:r>
          </a:p>
          <a:p>
            <a:pPr lvl="1"/>
            <a:r>
              <a:rPr lang="en-US" altLang="zh-CN" dirty="0"/>
              <a:t>Accounting</a:t>
            </a:r>
          </a:p>
          <a:p>
            <a:pPr lvl="1"/>
            <a:endParaRPr lang="en-US" altLang="zh-CN" dirty="0"/>
          </a:p>
          <a:p>
            <a:pPr lvl="0"/>
            <a:r>
              <a:rPr lang="en-US" altLang="zh-CN" dirty="0"/>
              <a:t>Encryption</a:t>
            </a:r>
          </a:p>
          <a:p>
            <a:pPr lvl="1"/>
            <a:r>
              <a:rPr lang="en-US" altLang="zh-CN" dirty="0"/>
              <a:t>Cipher </a:t>
            </a:r>
          </a:p>
          <a:p>
            <a:pPr lvl="1"/>
            <a:r>
              <a:rPr lang="en-US" altLang="zh-CN" dirty="0"/>
              <a:t>Mechanism / Network</a:t>
            </a:r>
          </a:p>
          <a:p>
            <a:pPr lvl="1"/>
            <a:endParaRPr lang="en-US" altLang="zh-CN" dirty="0"/>
          </a:p>
          <a:p>
            <a:pPr lvl="0"/>
            <a:r>
              <a:rPr lang="en-US" altLang="zh-CN" dirty="0"/>
              <a:t>Related concepts</a:t>
            </a:r>
          </a:p>
          <a:p>
            <a:pPr lvl="1"/>
            <a:r>
              <a:rPr lang="en-US" altLang="zh-CN" dirty="0"/>
              <a:t>Location</a:t>
            </a:r>
          </a:p>
          <a:p>
            <a:pPr lvl="1"/>
            <a:r>
              <a:rPr lang="en-US" altLang="zh-CN" dirty="0"/>
              <a:t>Performance</a:t>
            </a:r>
          </a:p>
          <a:p>
            <a:pPr lvl="1"/>
            <a:r>
              <a:rPr lang="en-US" altLang="zh-CN" dirty="0"/>
              <a:t>Compliance</a:t>
            </a:r>
          </a:p>
          <a:p>
            <a:pPr lvl="1"/>
            <a:endParaRPr lang="en-US" altLang="zh-CN" dirty="0"/>
          </a:p>
          <a:p>
            <a:pPr lvl="1"/>
            <a:endParaRPr lang="en-US" altLang="zh-CN" dirty="0"/>
          </a:p>
        </p:txBody>
      </p:sp>
      <p:sp>
        <p:nvSpPr>
          <p:cNvPr id="4" name="Text Placeholder 2">
            <a:extLst>
              <a:ext uri="{FF2B5EF4-FFF2-40B4-BE49-F238E27FC236}">
                <a16:creationId xmlns:a16="http://schemas.microsoft.com/office/drawing/2014/main" id="{5DDE586E-9700-E347-81A6-07B73A302F5F}"/>
              </a:ext>
            </a:extLst>
          </p:cNvPr>
          <p:cNvSpPr txBox="1">
            <a:spLocks/>
          </p:cNvSpPr>
          <p:nvPr/>
        </p:nvSpPr>
        <p:spPr bwMode="auto">
          <a:xfrm>
            <a:off x="7200900" y="3105695"/>
            <a:ext cx="9618064" cy="67437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marL="0" indent="0">
              <a:buNone/>
            </a:pPr>
            <a:r>
              <a:rPr lang="en-US" altLang="zh-CN" sz="3300" b="0" i="1" kern="0" dirty="0"/>
              <a:t>“Are the parties at each end who they claim to be, and what kind of permissions do they have? We must keep records of this, too!”</a:t>
            </a:r>
          </a:p>
          <a:p>
            <a:pPr marL="0" indent="0">
              <a:buNone/>
            </a:pPr>
            <a:endParaRPr lang="en-US" altLang="zh-CN" sz="3300" b="0" i="1" kern="0" dirty="0"/>
          </a:p>
          <a:p>
            <a:pPr marL="0" indent="0">
              <a:buNone/>
            </a:pPr>
            <a:r>
              <a:rPr lang="en-US" altLang="zh-CN" sz="3300" b="0" i="1" kern="0" dirty="0"/>
              <a:t>“Is the data safe from eavesdropping while in transit?”</a:t>
            </a:r>
          </a:p>
          <a:p>
            <a:pPr marL="0" indent="0">
              <a:buNone/>
            </a:pPr>
            <a:endParaRPr lang="en-US" altLang="zh-CN" sz="3300" b="0" i="1" kern="0" dirty="0"/>
          </a:p>
          <a:p>
            <a:pPr marL="0" indent="0">
              <a:buNone/>
            </a:pPr>
            <a:endParaRPr lang="en-US" altLang="zh-CN" sz="3300" b="0" i="1" kern="0" dirty="0"/>
          </a:p>
          <a:p>
            <a:pPr marL="0" indent="0">
              <a:buNone/>
            </a:pPr>
            <a:r>
              <a:rPr lang="en-US" altLang="zh-CN" sz="3300" b="0" i="1" kern="0" dirty="0"/>
              <a:t>“How else might a VPN help solve the general problems of remote networking?”</a:t>
            </a:r>
          </a:p>
          <a:p>
            <a:pPr>
              <a:lnSpc>
                <a:spcPct val="100000"/>
              </a:lnSpc>
            </a:pPr>
            <a:endParaRPr lang="en-US" altLang="zh-CN" sz="3300" kern="0" dirty="0"/>
          </a:p>
          <a:p>
            <a:pPr marL="0" indent="0">
              <a:buNone/>
            </a:pPr>
            <a:endParaRPr lang="en-US" altLang="zh-CN" sz="3300" kern="0" dirty="0"/>
          </a:p>
          <a:p>
            <a:pPr lvl="1">
              <a:lnSpc>
                <a:spcPct val="100000"/>
              </a:lnSpc>
            </a:pPr>
            <a:endParaRPr lang="en-US" altLang="zh-CN" sz="3000" kern="0" dirty="0"/>
          </a:p>
          <a:p>
            <a:pPr lvl="1">
              <a:lnSpc>
                <a:spcPct val="100000"/>
              </a:lnSpc>
            </a:pPr>
            <a:endParaRPr lang="en-US" altLang="zh-CN" sz="3000" kern="0" dirty="0"/>
          </a:p>
        </p:txBody>
      </p:sp>
      <p:sp>
        <p:nvSpPr>
          <p:cNvPr id="5" name="Slide Number Placeholder 3">
            <a:extLst>
              <a:ext uri="{FF2B5EF4-FFF2-40B4-BE49-F238E27FC236}">
                <a16:creationId xmlns:a16="http://schemas.microsoft.com/office/drawing/2014/main" id="{CD15AE92-AF56-4837-A64A-0228C74F125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46</a:t>
            </a:fld>
            <a:endParaRPr lang="en-US" sz="1350"/>
          </a:p>
        </p:txBody>
      </p:sp>
    </p:spTree>
    <p:extLst>
      <p:ext uri="{BB962C8B-B14F-4D97-AF65-F5344CB8AC3E}">
        <p14:creationId xmlns:p14="http://schemas.microsoft.com/office/powerpoint/2010/main" val="3443275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4BB-0ACC-9D44-9CE1-383456D57CD5}"/>
              </a:ext>
            </a:extLst>
          </p:cNvPr>
          <p:cNvSpPr>
            <a:spLocks noGrp="1"/>
          </p:cNvSpPr>
          <p:nvPr>
            <p:ph type="title"/>
          </p:nvPr>
        </p:nvSpPr>
        <p:spPr/>
        <p:txBody>
          <a:bodyPr/>
          <a:lstStyle/>
          <a:p>
            <a:r>
              <a:rPr lang="en-US"/>
              <a:t>VPNs and Proxies</a:t>
            </a:r>
          </a:p>
        </p:txBody>
      </p:sp>
      <p:sp>
        <p:nvSpPr>
          <p:cNvPr id="3" name="Content Placeholder 2">
            <a:extLst>
              <a:ext uri="{FF2B5EF4-FFF2-40B4-BE49-F238E27FC236}">
                <a16:creationId xmlns:a16="http://schemas.microsoft.com/office/drawing/2014/main" id="{DA82397D-5030-B940-8B80-A728369D2F39}"/>
              </a:ext>
            </a:extLst>
          </p:cNvPr>
          <p:cNvSpPr>
            <a:spLocks noGrp="1"/>
          </p:cNvSpPr>
          <p:nvPr>
            <p:ph idx="1"/>
          </p:nvPr>
        </p:nvSpPr>
        <p:spPr>
          <a:xfrm>
            <a:off x="1257300" y="2193131"/>
            <a:ext cx="8633132" cy="6967198"/>
          </a:xfrm>
        </p:spPr>
        <p:txBody>
          <a:bodyPr>
            <a:normAutofit fontScale="85000" lnSpcReduction="10000"/>
          </a:bodyPr>
          <a:lstStyle/>
          <a:p>
            <a:r>
              <a:rPr lang="en-US" dirty="0"/>
              <a:t>Proxies (or proxy servers) help hide your location or identity</a:t>
            </a:r>
          </a:p>
          <a:p>
            <a:pPr lvl="1"/>
            <a:r>
              <a:rPr lang="en-US" dirty="0"/>
              <a:t>Useful for some purposes.</a:t>
            </a:r>
          </a:p>
          <a:p>
            <a:pPr lvl="1"/>
            <a:r>
              <a:rPr lang="en-US" dirty="0"/>
              <a:t>Some degree of anonymity</a:t>
            </a:r>
          </a:p>
          <a:p>
            <a:pPr lvl="1"/>
            <a:r>
              <a:rPr lang="en-US" dirty="0"/>
              <a:t>No encryption, so no real security</a:t>
            </a:r>
          </a:p>
          <a:p>
            <a:pPr lvl="1"/>
            <a:r>
              <a:rPr lang="en-US" dirty="0"/>
              <a:t>Often associated with a single protocol</a:t>
            </a:r>
          </a:p>
          <a:p>
            <a:pPr lvl="2"/>
            <a:r>
              <a:rPr lang="en-US" dirty="0"/>
              <a:t>HTTP proxies</a:t>
            </a:r>
          </a:p>
          <a:p>
            <a:pPr lvl="2"/>
            <a:r>
              <a:rPr lang="en-US" dirty="0"/>
              <a:t>SOCKS proxies</a:t>
            </a:r>
          </a:p>
          <a:p>
            <a:r>
              <a:rPr lang="en-US" dirty="0"/>
              <a:t>VPNs both hide endpoints and secure traffic</a:t>
            </a:r>
          </a:p>
          <a:p>
            <a:r>
              <a:rPr lang="en-US" dirty="0"/>
              <a:t>Not all VPNs services are end-to-end</a:t>
            </a:r>
          </a:p>
          <a:p>
            <a:pPr lvl="1"/>
            <a:r>
              <a:rPr lang="en-US" dirty="0"/>
              <a:t>They can, however, help to secure an E2E session</a:t>
            </a:r>
          </a:p>
          <a:p>
            <a:pPr lvl="1"/>
            <a:r>
              <a:rPr lang="en-US" dirty="0"/>
              <a:t>More to come on this as we move along</a:t>
            </a:r>
          </a:p>
          <a:p>
            <a:endParaRPr lang="en-US" dirty="0"/>
          </a:p>
        </p:txBody>
      </p:sp>
      <p:sp>
        <p:nvSpPr>
          <p:cNvPr id="23" name="Slide Number Placeholder 3">
            <a:extLst>
              <a:ext uri="{FF2B5EF4-FFF2-40B4-BE49-F238E27FC236}">
                <a16:creationId xmlns:a16="http://schemas.microsoft.com/office/drawing/2014/main" id="{D33AA52A-6EF4-4297-9B2F-432E012DA62C}"/>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47</a:t>
            </a:fld>
            <a:endParaRPr lang="en-US"/>
          </a:p>
        </p:txBody>
      </p:sp>
      <p:pic>
        <p:nvPicPr>
          <p:cNvPr id="4" name="Picture 22">
            <a:extLst>
              <a:ext uri="{FF2B5EF4-FFF2-40B4-BE49-F238E27FC236}">
                <a16:creationId xmlns:a16="http://schemas.microsoft.com/office/drawing/2014/main" id="{CC63D8BC-36E6-5147-8BDD-099EB389E8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4107740"/>
            <a:ext cx="1789272" cy="1118294"/>
          </a:xfrm>
          <a:prstGeom prst="rect">
            <a:avLst/>
          </a:prstGeom>
          <a:noFill/>
          <a:ln w="9525">
            <a:noFill/>
            <a:miter lim="800000"/>
            <a:headEnd/>
            <a:tailEnd/>
          </a:ln>
        </p:spPr>
      </p:pic>
      <p:pic>
        <p:nvPicPr>
          <p:cNvPr id="5" name="Picture 4">
            <a:extLst>
              <a:ext uri="{FF2B5EF4-FFF2-40B4-BE49-F238E27FC236}">
                <a16:creationId xmlns:a16="http://schemas.microsoft.com/office/drawing/2014/main" id="{5BC0FAD1-A3BD-364D-862B-9E9748447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3752982"/>
            <a:ext cx="1300163" cy="1600200"/>
          </a:xfrm>
          <a:prstGeom prst="rect">
            <a:avLst/>
          </a:prstGeom>
        </p:spPr>
      </p:pic>
      <p:pic>
        <p:nvPicPr>
          <p:cNvPr id="6" name="Picture 5">
            <a:extLst>
              <a:ext uri="{FF2B5EF4-FFF2-40B4-BE49-F238E27FC236}">
                <a16:creationId xmlns:a16="http://schemas.microsoft.com/office/drawing/2014/main" id="{9AC7FF85-AA94-7246-8ABF-D4E4C18E3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3752982"/>
            <a:ext cx="1300163" cy="1600200"/>
          </a:xfrm>
          <a:prstGeom prst="rect">
            <a:avLst/>
          </a:prstGeom>
        </p:spPr>
      </p:pic>
      <p:sp>
        <p:nvSpPr>
          <p:cNvPr id="7" name="Left-Right Arrow 6">
            <a:extLst>
              <a:ext uri="{FF2B5EF4-FFF2-40B4-BE49-F238E27FC236}">
                <a16:creationId xmlns:a16="http://schemas.microsoft.com/office/drawing/2014/main" id="{BF6B7011-96D4-F448-AF02-41F7CB6AA4A2}"/>
              </a:ext>
            </a:extLst>
          </p:cNvPr>
          <p:cNvSpPr/>
          <p:nvPr/>
        </p:nvSpPr>
        <p:spPr bwMode="auto">
          <a:xfrm>
            <a:off x="12308902"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pic>
        <p:nvPicPr>
          <p:cNvPr id="9" name="Picture 22">
            <a:extLst>
              <a:ext uri="{FF2B5EF4-FFF2-40B4-BE49-F238E27FC236}">
                <a16:creationId xmlns:a16="http://schemas.microsoft.com/office/drawing/2014/main" id="{015F4DA0-B2A7-894D-9BD9-5DA7F63B4A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7152558"/>
            <a:ext cx="1789272" cy="1118294"/>
          </a:xfrm>
          <a:prstGeom prst="rect">
            <a:avLst/>
          </a:prstGeom>
          <a:noFill/>
          <a:ln w="9525">
            <a:noFill/>
            <a:miter lim="800000"/>
            <a:headEnd/>
            <a:tailEnd/>
          </a:ln>
        </p:spPr>
      </p:pic>
      <p:pic>
        <p:nvPicPr>
          <p:cNvPr id="10" name="Picture 9">
            <a:extLst>
              <a:ext uri="{FF2B5EF4-FFF2-40B4-BE49-F238E27FC236}">
                <a16:creationId xmlns:a16="http://schemas.microsoft.com/office/drawing/2014/main" id="{706E93DE-0CAA-1445-B406-706F81B537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6797800"/>
            <a:ext cx="1300163" cy="1600200"/>
          </a:xfrm>
          <a:prstGeom prst="rect">
            <a:avLst/>
          </a:prstGeom>
        </p:spPr>
      </p:pic>
      <p:pic>
        <p:nvPicPr>
          <p:cNvPr id="11" name="Picture 10">
            <a:extLst>
              <a:ext uri="{FF2B5EF4-FFF2-40B4-BE49-F238E27FC236}">
                <a16:creationId xmlns:a16="http://schemas.microsoft.com/office/drawing/2014/main" id="{5BD4964E-7CEC-594C-9026-095148032A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6797800"/>
            <a:ext cx="1300163" cy="1600200"/>
          </a:xfrm>
          <a:prstGeom prst="rect">
            <a:avLst/>
          </a:prstGeom>
        </p:spPr>
      </p:pic>
      <p:sp>
        <p:nvSpPr>
          <p:cNvPr id="14" name="TextBox 13">
            <a:extLst>
              <a:ext uri="{FF2B5EF4-FFF2-40B4-BE49-F238E27FC236}">
                <a16:creationId xmlns:a16="http://schemas.microsoft.com/office/drawing/2014/main" id="{201E6CAC-DF3B-394A-8B26-08784F4E1AB5}"/>
              </a:ext>
            </a:extLst>
          </p:cNvPr>
          <p:cNvSpPr txBox="1"/>
          <p:nvPr/>
        </p:nvSpPr>
        <p:spPr>
          <a:xfrm>
            <a:off x="12629213" y="3168070"/>
            <a:ext cx="3200400" cy="584775"/>
          </a:xfrm>
          <a:prstGeom prst="rect">
            <a:avLst/>
          </a:prstGeom>
          <a:noFill/>
        </p:spPr>
        <p:txBody>
          <a:bodyPr wrap="square" rtlCol="0">
            <a:spAutoFit/>
          </a:bodyPr>
          <a:lstStyle/>
          <a:p>
            <a:r>
              <a:rPr lang="en-US" sz="3200" b="1" dirty="0"/>
              <a:t>Proxy Server</a:t>
            </a:r>
          </a:p>
        </p:txBody>
      </p:sp>
      <p:sp>
        <p:nvSpPr>
          <p:cNvPr id="15" name="TextBox 14">
            <a:extLst>
              <a:ext uri="{FF2B5EF4-FFF2-40B4-BE49-F238E27FC236}">
                <a16:creationId xmlns:a16="http://schemas.microsoft.com/office/drawing/2014/main" id="{A3B4F3FE-3D8C-E24B-9080-B3F92FAB0BFD}"/>
              </a:ext>
            </a:extLst>
          </p:cNvPr>
          <p:cNvSpPr txBox="1"/>
          <p:nvPr/>
        </p:nvSpPr>
        <p:spPr>
          <a:xfrm>
            <a:off x="12629213" y="6224779"/>
            <a:ext cx="3200400" cy="584775"/>
          </a:xfrm>
          <a:prstGeom prst="rect">
            <a:avLst/>
          </a:prstGeom>
          <a:noFill/>
        </p:spPr>
        <p:txBody>
          <a:bodyPr wrap="square" rtlCol="0">
            <a:spAutoFit/>
          </a:bodyPr>
          <a:lstStyle/>
          <a:p>
            <a:r>
              <a:rPr lang="en-US" sz="3200" b="1" dirty="0"/>
              <a:t>VPN Server</a:t>
            </a:r>
          </a:p>
        </p:txBody>
      </p:sp>
      <p:sp>
        <p:nvSpPr>
          <p:cNvPr id="16" name="TextBox 15">
            <a:extLst>
              <a:ext uri="{FF2B5EF4-FFF2-40B4-BE49-F238E27FC236}">
                <a16:creationId xmlns:a16="http://schemas.microsoft.com/office/drawing/2014/main" id="{7E8E1679-2B8B-F24F-92EC-ECA6C8C95941}"/>
              </a:ext>
            </a:extLst>
          </p:cNvPr>
          <p:cNvSpPr txBox="1"/>
          <p:nvPr/>
        </p:nvSpPr>
        <p:spPr>
          <a:xfrm>
            <a:off x="15324581" y="3243020"/>
            <a:ext cx="3200400" cy="461665"/>
          </a:xfrm>
          <a:prstGeom prst="rect">
            <a:avLst/>
          </a:prstGeom>
          <a:noFill/>
        </p:spPr>
        <p:txBody>
          <a:bodyPr wrap="square" rtlCol="0">
            <a:spAutoFit/>
          </a:bodyPr>
          <a:lstStyle/>
          <a:p>
            <a:r>
              <a:rPr lang="en-US" sz="2400"/>
              <a:t>Resource</a:t>
            </a:r>
          </a:p>
        </p:txBody>
      </p:sp>
      <p:sp>
        <p:nvSpPr>
          <p:cNvPr id="17" name="TextBox 16">
            <a:extLst>
              <a:ext uri="{FF2B5EF4-FFF2-40B4-BE49-F238E27FC236}">
                <a16:creationId xmlns:a16="http://schemas.microsoft.com/office/drawing/2014/main" id="{51590129-C1E2-E141-BA28-4D6FE7E848C3}"/>
              </a:ext>
            </a:extLst>
          </p:cNvPr>
          <p:cNvSpPr txBox="1"/>
          <p:nvPr/>
        </p:nvSpPr>
        <p:spPr>
          <a:xfrm>
            <a:off x="9890432" y="3243020"/>
            <a:ext cx="3200400" cy="461665"/>
          </a:xfrm>
          <a:prstGeom prst="rect">
            <a:avLst/>
          </a:prstGeom>
          <a:noFill/>
        </p:spPr>
        <p:txBody>
          <a:bodyPr wrap="square" rtlCol="0">
            <a:spAutoFit/>
          </a:bodyPr>
          <a:lstStyle/>
          <a:p>
            <a:r>
              <a:rPr lang="en-US" sz="2400"/>
              <a:t>Client</a:t>
            </a:r>
          </a:p>
        </p:txBody>
      </p:sp>
      <p:sp>
        <p:nvSpPr>
          <p:cNvPr id="18" name="TextBox 17">
            <a:extLst>
              <a:ext uri="{FF2B5EF4-FFF2-40B4-BE49-F238E27FC236}">
                <a16:creationId xmlns:a16="http://schemas.microsoft.com/office/drawing/2014/main" id="{9B04C9BB-5A20-9D41-81C3-48767FC8A21D}"/>
              </a:ext>
            </a:extLst>
          </p:cNvPr>
          <p:cNvSpPr txBox="1"/>
          <p:nvPr/>
        </p:nvSpPr>
        <p:spPr>
          <a:xfrm>
            <a:off x="9890432" y="6273603"/>
            <a:ext cx="3200400" cy="461665"/>
          </a:xfrm>
          <a:prstGeom prst="rect">
            <a:avLst/>
          </a:prstGeom>
          <a:noFill/>
        </p:spPr>
        <p:txBody>
          <a:bodyPr wrap="square" rtlCol="0">
            <a:spAutoFit/>
          </a:bodyPr>
          <a:lstStyle/>
          <a:p>
            <a:r>
              <a:rPr lang="en-US" sz="2400"/>
              <a:t>Client</a:t>
            </a:r>
          </a:p>
        </p:txBody>
      </p:sp>
      <p:sp>
        <p:nvSpPr>
          <p:cNvPr id="19" name="TextBox 18">
            <a:extLst>
              <a:ext uri="{FF2B5EF4-FFF2-40B4-BE49-F238E27FC236}">
                <a16:creationId xmlns:a16="http://schemas.microsoft.com/office/drawing/2014/main" id="{27C760C7-C357-3740-822F-AE8BBCDB1FDC}"/>
              </a:ext>
            </a:extLst>
          </p:cNvPr>
          <p:cNvSpPr txBox="1"/>
          <p:nvPr/>
        </p:nvSpPr>
        <p:spPr>
          <a:xfrm>
            <a:off x="15324581" y="6286665"/>
            <a:ext cx="3200400" cy="461665"/>
          </a:xfrm>
          <a:prstGeom prst="rect">
            <a:avLst/>
          </a:prstGeom>
          <a:noFill/>
        </p:spPr>
        <p:txBody>
          <a:bodyPr wrap="square" rtlCol="0">
            <a:spAutoFit/>
          </a:bodyPr>
          <a:lstStyle/>
          <a:p>
            <a:r>
              <a:rPr lang="en-US" sz="2400"/>
              <a:t>Resource</a:t>
            </a:r>
          </a:p>
        </p:txBody>
      </p:sp>
      <p:sp>
        <p:nvSpPr>
          <p:cNvPr id="20" name="Left-Right Arrow 19">
            <a:extLst>
              <a:ext uri="{FF2B5EF4-FFF2-40B4-BE49-F238E27FC236}">
                <a16:creationId xmlns:a16="http://schemas.microsoft.com/office/drawing/2014/main" id="{6382C024-C8C1-4C48-972E-3FB2819C7413}"/>
              </a:ext>
            </a:extLst>
          </p:cNvPr>
          <p:cNvSpPr/>
          <p:nvPr/>
        </p:nvSpPr>
        <p:spPr bwMode="auto">
          <a:xfrm>
            <a:off x="14882284"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sp>
        <p:nvSpPr>
          <p:cNvPr id="21" name="Left-Right Arrow 20">
            <a:extLst>
              <a:ext uri="{FF2B5EF4-FFF2-40B4-BE49-F238E27FC236}">
                <a16:creationId xmlns:a16="http://schemas.microsoft.com/office/drawing/2014/main" id="{80E87E97-1BF3-B148-BE04-F98C073E89BC}"/>
              </a:ext>
            </a:extLst>
          </p:cNvPr>
          <p:cNvSpPr/>
          <p:nvPr/>
        </p:nvSpPr>
        <p:spPr bwMode="auto">
          <a:xfrm>
            <a:off x="14882284" y="7264881"/>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dirty="0">
                <a:solidFill>
                  <a:schemeClr val="bg1"/>
                </a:solidFill>
                <a:latin typeface="Arial Narrow" pitchFamily="34" charset="0"/>
              </a:rPr>
              <a:t>Clear?</a:t>
            </a:r>
          </a:p>
        </p:txBody>
      </p:sp>
      <p:sp>
        <p:nvSpPr>
          <p:cNvPr id="22" name="Left-Right Arrow 21">
            <a:extLst>
              <a:ext uri="{FF2B5EF4-FFF2-40B4-BE49-F238E27FC236}">
                <a16:creationId xmlns:a16="http://schemas.microsoft.com/office/drawing/2014/main" id="{B57D4860-E8B5-AD42-A690-727169D660EA}"/>
              </a:ext>
            </a:extLst>
          </p:cNvPr>
          <p:cNvSpPr/>
          <p:nvPr/>
        </p:nvSpPr>
        <p:spPr bwMode="auto">
          <a:xfrm>
            <a:off x="12243586" y="7264881"/>
            <a:ext cx="1485900" cy="551573"/>
          </a:xfrm>
          <a:prstGeom prst="leftRightArrow">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latin typeface="Arial Narrow" pitchFamily="34" charset="0"/>
              </a:rPr>
              <a:t>Protected</a:t>
            </a:r>
          </a:p>
        </p:txBody>
      </p:sp>
    </p:spTree>
    <p:extLst>
      <p:ext uri="{BB962C8B-B14F-4D97-AF65-F5344CB8AC3E}">
        <p14:creationId xmlns:p14="http://schemas.microsoft.com/office/powerpoint/2010/main" val="28543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Identity Model">
            <a:extLst>
              <a:ext uri="{FF2B5EF4-FFF2-40B4-BE49-F238E27FC236}">
                <a16:creationId xmlns:a16="http://schemas.microsoft.com/office/drawing/2014/main" id="{E8A580EE-4778-314D-A3CF-02CB905596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1139" y="2329371"/>
            <a:ext cx="9847104" cy="5194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54BA1-112D-433A-8070-945178771FEF}"/>
              </a:ext>
            </a:extLst>
          </p:cNvPr>
          <p:cNvSpPr>
            <a:spLocks noGrp="1"/>
          </p:cNvSpPr>
          <p:nvPr>
            <p:ph type="title"/>
          </p:nvPr>
        </p:nvSpPr>
        <p:spPr/>
        <p:txBody>
          <a:bodyPr/>
          <a:lstStyle/>
          <a:p>
            <a:r>
              <a:rPr lang="en-US" altLang="zh-CN" dirty="0"/>
              <a:t>Authentication a la NIST</a:t>
            </a:r>
          </a:p>
        </p:txBody>
      </p:sp>
      <p:sp>
        <p:nvSpPr>
          <p:cNvPr id="3" name="Text Placeholder 2">
            <a:extLst>
              <a:ext uri="{FF2B5EF4-FFF2-40B4-BE49-F238E27FC236}">
                <a16:creationId xmlns:a16="http://schemas.microsoft.com/office/drawing/2014/main" id="{2BBE12B5-D132-467F-804C-289F77459044}"/>
              </a:ext>
            </a:extLst>
          </p:cNvPr>
          <p:cNvSpPr>
            <a:spLocks noGrp="1"/>
          </p:cNvSpPr>
          <p:nvPr>
            <p:ph idx="1"/>
          </p:nvPr>
        </p:nvSpPr>
        <p:spPr>
          <a:xfrm>
            <a:off x="1257300" y="2193131"/>
            <a:ext cx="13523002" cy="6967198"/>
          </a:xfrm>
        </p:spPr>
        <p:txBody>
          <a:bodyPr>
            <a:normAutofit fontScale="92500" lnSpcReduction="20000"/>
          </a:bodyPr>
          <a:lstStyle/>
          <a:p>
            <a:pPr lvl="0"/>
            <a:r>
              <a:rPr lang="en-US" altLang="zh-CN" dirty="0"/>
              <a:t>Verifying digital identity</a:t>
            </a:r>
          </a:p>
          <a:p>
            <a:pPr lvl="1"/>
            <a:r>
              <a:rPr lang="en-US" altLang="zh-CN" dirty="0"/>
              <a:t>Asserting the fact of your identity</a:t>
            </a:r>
          </a:p>
          <a:p>
            <a:pPr lvl="1"/>
            <a:r>
              <a:rPr lang="en-US" altLang="zh-CN" dirty="0"/>
              <a:t>Not just simple identification</a:t>
            </a:r>
          </a:p>
          <a:p>
            <a:pPr lvl="1"/>
            <a:endParaRPr lang="en-US" altLang="zh-CN" dirty="0"/>
          </a:p>
          <a:p>
            <a:pPr lvl="0"/>
            <a:r>
              <a:rPr lang="en-US" altLang="zh-CN" dirty="0"/>
              <a:t>Authentication Factors</a:t>
            </a:r>
          </a:p>
          <a:p>
            <a:pPr lvl="1"/>
            <a:r>
              <a:rPr lang="en-US" altLang="zh-CN" dirty="0"/>
              <a:t>What you know</a:t>
            </a:r>
          </a:p>
          <a:p>
            <a:pPr lvl="1"/>
            <a:r>
              <a:rPr lang="en-US" altLang="zh-CN" dirty="0"/>
              <a:t>What you have</a:t>
            </a:r>
          </a:p>
          <a:p>
            <a:pPr lvl="1"/>
            <a:r>
              <a:rPr lang="en-US" altLang="zh-CN" dirty="0"/>
              <a:t>What you are</a:t>
            </a:r>
          </a:p>
          <a:p>
            <a:pPr lvl="1"/>
            <a:r>
              <a:rPr lang="en-US" altLang="zh-CN" dirty="0"/>
              <a:t>Where you are</a:t>
            </a:r>
          </a:p>
          <a:p>
            <a:pPr lvl="1"/>
            <a:r>
              <a:rPr lang="en-US" altLang="zh-CN" dirty="0"/>
              <a:t>What you can do</a:t>
            </a:r>
          </a:p>
          <a:p>
            <a:pPr lvl="1"/>
            <a:r>
              <a:rPr lang="en-US" altLang="zh-CN" dirty="0"/>
              <a:t>Potential others</a:t>
            </a:r>
          </a:p>
          <a:p>
            <a:pPr lvl="1"/>
            <a:endParaRPr lang="en-US" altLang="zh-CN" dirty="0"/>
          </a:p>
          <a:p>
            <a:pPr lvl="0"/>
            <a:r>
              <a:rPr lang="en-US" altLang="zh-CN" dirty="0"/>
              <a:t>Strong Authentication, as defined by NIST, always requires at least two of these.</a:t>
            </a:r>
          </a:p>
        </p:txBody>
      </p:sp>
      <p:sp>
        <p:nvSpPr>
          <p:cNvPr id="5" name="Slide Number Placeholder 3">
            <a:extLst>
              <a:ext uri="{FF2B5EF4-FFF2-40B4-BE49-F238E27FC236}">
                <a16:creationId xmlns:a16="http://schemas.microsoft.com/office/drawing/2014/main" id="{69F06A64-FF64-4D46-A249-0FEEDF1015E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48</a:t>
            </a:fld>
            <a:endParaRPr lang="en-US" sz="1350"/>
          </a:p>
        </p:txBody>
      </p:sp>
      <p:sp>
        <p:nvSpPr>
          <p:cNvPr id="4" name="TextBox 3">
            <a:extLst>
              <a:ext uri="{FF2B5EF4-FFF2-40B4-BE49-F238E27FC236}">
                <a16:creationId xmlns:a16="http://schemas.microsoft.com/office/drawing/2014/main" id="{47D82AD3-0F62-F54E-AAD2-742F295CA6C0}"/>
              </a:ext>
            </a:extLst>
          </p:cNvPr>
          <p:cNvSpPr txBox="1"/>
          <p:nvPr/>
        </p:nvSpPr>
        <p:spPr>
          <a:xfrm>
            <a:off x="12681679" y="9503462"/>
            <a:ext cx="6625652" cy="369332"/>
          </a:xfrm>
          <a:prstGeom prst="rect">
            <a:avLst/>
          </a:prstGeom>
          <a:noFill/>
        </p:spPr>
        <p:txBody>
          <a:bodyPr wrap="square" rtlCol="0">
            <a:spAutoFit/>
          </a:bodyPr>
          <a:lstStyle/>
          <a:p>
            <a:r>
              <a:rPr lang="en-US" dirty="0"/>
              <a:t>Graphic from </a:t>
            </a:r>
            <a:r>
              <a:rPr lang="en-US" b="1" dirty="0"/>
              <a:t>NIST Special Publication 800-63-3</a:t>
            </a:r>
          </a:p>
        </p:txBody>
      </p:sp>
    </p:spTree>
    <p:extLst>
      <p:ext uri="{BB962C8B-B14F-4D97-AF65-F5344CB8AC3E}">
        <p14:creationId xmlns:p14="http://schemas.microsoft.com/office/powerpoint/2010/main" val="498069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41F-E432-4707-827B-37230926F9C3}"/>
              </a:ext>
            </a:extLst>
          </p:cNvPr>
          <p:cNvSpPr>
            <a:spLocks noGrp="1"/>
          </p:cNvSpPr>
          <p:nvPr>
            <p:ph type="title"/>
          </p:nvPr>
        </p:nvSpPr>
        <p:spPr/>
        <p:txBody>
          <a:bodyPr/>
          <a:lstStyle/>
          <a:p>
            <a:r>
              <a:rPr lang="en-US" altLang="zh-CN"/>
              <a:t>Authentication Factors</a:t>
            </a:r>
          </a:p>
        </p:txBody>
      </p:sp>
      <p:sp>
        <p:nvSpPr>
          <p:cNvPr id="3" name="Text Placeholder 2">
            <a:extLst>
              <a:ext uri="{FF2B5EF4-FFF2-40B4-BE49-F238E27FC236}">
                <a16:creationId xmlns:a16="http://schemas.microsoft.com/office/drawing/2014/main" id="{BBF19066-28C7-42DD-A668-9B2F57235E74}"/>
              </a:ext>
            </a:extLst>
          </p:cNvPr>
          <p:cNvSpPr>
            <a:spLocks noGrp="1"/>
          </p:cNvSpPr>
          <p:nvPr>
            <p:ph idx="1"/>
          </p:nvPr>
        </p:nvSpPr>
        <p:spPr/>
        <p:txBody>
          <a:bodyPr>
            <a:normAutofit lnSpcReduction="10000"/>
          </a:bodyPr>
          <a:lstStyle/>
          <a:p>
            <a:pPr lvl="0"/>
            <a:r>
              <a:rPr lang="en-US" altLang="zh-CN"/>
              <a:t>Username and password</a:t>
            </a:r>
          </a:p>
          <a:p>
            <a:pPr lvl="0"/>
            <a:r>
              <a:rPr lang="en-US" altLang="zh-CN"/>
              <a:t>Digital Tokens</a:t>
            </a:r>
          </a:p>
          <a:p>
            <a:pPr lvl="1"/>
            <a:r>
              <a:rPr lang="en-US" altLang="zh-CN"/>
              <a:t>Hardware (Cards and dongles of various types)</a:t>
            </a:r>
          </a:p>
          <a:p>
            <a:pPr lvl="1"/>
            <a:r>
              <a:rPr lang="en-US" altLang="zh-CN"/>
              <a:t>Software (app on PC, phone, watch, or ?)</a:t>
            </a:r>
          </a:p>
          <a:p>
            <a:pPr lvl="0"/>
            <a:r>
              <a:rPr lang="en-US" altLang="zh-CN"/>
              <a:t>Message-based </a:t>
            </a:r>
          </a:p>
          <a:p>
            <a:pPr lvl="0"/>
            <a:r>
              <a:rPr lang="en-US" altLang="zh-CN"/>
              <a:t>Biometrics</a:t>
            </a:r>
          </a:p>
          <a:p>
            <a:pPr lvl="1"/>
            <a:r>
              <a:rPr lang="en-US" altLang="zh-CN"/>
              <a:t>Samsung Intelligent Scan</a:t>
            </a:r>
          </a:p>
          <a:p>
            <a:pPr lvl="1"/>
            <a:r>
              <a:rPr lang="en-US" altLang="zh-CN"/>
              <a:t>Apple </a:t>
            </a:r>
            <a:r>
              <a:rPr lang="en-US" altLang="zh-CN" err="1"/>
              <a:t>FaceID</a:t>
            </a:r>
            <a:r>
              <a:rPr lang="en-US" altLang="zh-CN"/>
              <a:t> </a:t>
            </a:r>
          </a:p>
          <a:p>
            <a:pPr lvl="1"/>
            <a:r>
              <a:rPr lang="en-US" altLang="zh-CN"/>
              <a:t>Touch ID / Fingerprint</a:t>
            </a:r>
          </a:p>
          <a:p>
            <a:pPr lvl="1"/>
            <a:r>
              <a:rPr lang="en-US" altLang="zh-CN"/>
              <a:t>Mouse movements / keystroke timing</a:t>
            </a:r>
          </a:p>
          <a:p>
            <a:r>
              <a:rPr lang="en-US" altLang="zh-CN"/>
              <a:t>Other scarier ones?</a:t>
            </a:r>
          </a:p>
        </p:txBody>
      </p:sp>
      <p:pic>
        <p:nvPicPr>
          <p:cNvPr id="5" name="Picture 4">
            <a:extLst>
              <a:ext uri="{FF2B5EF4-FFF2-40B4-BE49-F238E27FC236}">
                <a16:creationId xmlns:a16="http://schemas.microsoft.com/office/drawing/2014/main" id="{66002DF6-0F34-1345-9D8C-A532E210E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28249" y="5685346"/>
            <a:ext cx="2261939" cy="3395639"/>
          </a:xfrm>
          <a:prstGeom prst="rect">
            <a:avLst/>
          </a:prstGeom>
        </p:spPr>
      </p:pic>
      <p:pic>
        <p:nvPicPr>
          <p:cNvPr id="9" name="Picture 8">
            <a:extLst>
              <a:ext uri="{FF2B5EF4-FFF2-40B4-BE49-F238E27FC236}">
                <a16:creationId xmlns:a16="http://schemas.microsoft.com/office/drawing/2014/main" id="{D3643FF2-B0BD-B04D-A73A-19C6AF69CC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85205" y="1672125"/>
            <a:ext cx="2563319" cy="6026445"/>
          </a:xfrm>
          <a:prstGeom prst="rect">
            <a:avLst/>
          </a:prstGeom>
        </p:spPr>
      </p:pic>
      <p:sp>
        <p:nvSpPr>
          <p:cNvPr id="6" name="Slide Number Placeholder 3">
            <a:extLst>
              <a:ext uri="{FF2B5EF4-FFF2-40B4-BE49-F238E27FC236}">
                <a16:creationId xmlns:a16="http://schemas.microsoft.com/office/drawing/2014/main" id="{33D9ED6B-0EEC-44EA-8B9C-E687C4CFDB7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49</a:t>
            </a:fld>
            <a:endParaRPr lang="en-US" sz="1350"/>
          </a:p>
        </p:txBody>
      </p:sp>
      <p:pic>
        <p:nvPicPr>
          <p:cNvPr id="7" name="Picture 6">
            <a:extLst>
              <a:ext uri="{FF2B5EF4-FFF2-40B4-BE49-F238E27FC236}">
                <a16:creationId xmlns:a16="http://schemas.microsoft.com/office/drawing/2014/main" id="{C5A5222A-20BE-6841-8829-48CCB7BE8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8249" y="1325165"/>
            <a:ext cx="2343150" cy="3124200"/>
          </a:xfrm>
          <a:prstGeom prst="rect">
            <a:avLst/>
          </a:prstGeom>
        </p:spPr>
      </p:pic>
    </p:spTree>
    <p:extLst>
      <p:ext uri="{BB962C8B-B14F-4D97-AF65-F5344CB8AC3E}">
        <p14:creationId xmlns:p14="http://schemas.microsoft.com/office/powerpoint/2010/main" val="776566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6B6-D33C-922B-A063-89C649D12ADC}"/>
              </a:ext>
            </a:extLst>
          </p:cNvPr>
          <p:cNvSpPr>
            <a:spLocks noGrp="1"/>
          </p:cNvSpPr>
          <p:nvPr>
            <p:ph type="title"/>
          </p:nvPr>
        </p:nvSpPr>
        <p:spPr/>
        <p:txBody>
          <a:bodyPr/>
          <a:lstStyle/>
          <a:p>
            <a:r>
              <a:rPr lang="en-US" dirty="0"/>
              <a:t>What’s a VPN, anyway?</a:t>
            </a:r>
          </a:p>
        </p:txBody>
      </p:sp>
      <p:sp>
        <p:nvSpPr>
          <p:cNvPr id="3" name="Content Placeholder 2">
            <a:extLst>
              <a:ext uri="{FF2B5EF4-FFF2-40B4-BE49-F238E27FC236}">
                <a16:creationId xmlns:a16="http://schemas.microsoft.com/office/drawing/2014/main" id="{1259D554-813F-C3B5-A6EE-254305057D28}"/>
              </a:ext>
            </a:extLst>
          </p:cNvPr>
          <p:cNvSpPr>
            <a:spLocks noGrp="1"/>
          </p:cNvSpPr>
          <p:nvPr>
            <p:ph idx="1"/>
          </p:nvPr>
        </p:nvSpPr>
        <p:spPr>
          <a:xfrm>
            <a:off x="1257300" y="2193131"/>
            <a:ext cx="15320433" cy="1586389"/>
          </a:xfrm>
        </p:spPr>
        <p:txBody>
          <a:bodyPr/>
          <a:lstStyle/>
          <a:p>
            <a:r>
              <a:rPr lang="en-US" dirty="0"/>
              <a:t>The Internet helps us access resources, but can be:</a:t>
            </a:r>
          </a:p>
          <a:p>
            <a:endParaRPr lang="en-US" dirty="0"/>
          </a:p>
        </p:txBody>
      </p:sp>
      <p:pic>
        <p:nvPicPr>
          <p:cNvPr id="1027" name="Picture 3" descr="Free vector realistic old style pirate treasure chest">
            <a:extLst>
              <a:ext uri="{FF2B5EF4-FFF2-40B4-BE49-F238E27FC236}">
                <a16:creationId xmlns:a16="http://schemas.microsoft.com/office/drawing/2014/main" id="{A433DC8C-F1E9-5E28-4F3D-ED67BE73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469" y="4305815"/>
            <a:ext cx="1646159" cy="1646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Cloud">
                <a:extLst>
                  <a:ext uri="{FF2B5EF4-FFF2-40B4-BE49-F238E27FC236}">
                    <a16:creationId xmlns:a16="http://schemas.microsoft.com/office/drawing/2014/main" id="{3EDC8CDB-F5DB-5D55-E4BD-20ECF468F97B}"/>
                  </a:ext>
                </a:extLst>
              </p:cNvPr>
              <p:cNvGraphicFramePr>
                <a:graphicFrameLocks noChangeAspect="1"/>
              </p:cNvGraphicFramePr>
              <p:nvPr>
                <p:extLst>
                  <p:ext uri="{D42A27DB-BD31-4B8C-83A1-F6EECF244321}">
                    <p14:modId xmlns:p14="http://schemas.microsoft.com/office/powerpoint/2010/main" val="4180301255"/>
                  </p:ext>
                </p:extLst>
              </p:nvPr>
            </p:nvGraphicFramePr>
            <p:xfrm>
              <a:off x="6795807" y="2374063"/>
              <a:ext cx="5524383" cy="4330607"/>
            </p:xfrm>
            <a:graphic>
              <a:graphicData uri="http://schemas.microsoft.com/office/drawing/2017/model3d">
                <am3d:model3d r:embed="rId4">
                  <am3d:spPr>
                    <a:xfrm>
                      <a:off x="0" y="0"/>
                      <a:ext cx="5524383" cy="4330607"/>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9981698" ay="-1115416" az="-10534611"/>
                    <am3d:postTrans dx="0" dy="0" dz="0"/>
                  </am3d:trans>
                  <am3d:raster rName="Office3DRenderer" rVer="16.0.8326">
                    <am3d:blip r:embed="rId5"/>
                  </am3d:raster>
                  <am3d:objViewport viewportSz="80135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a:extLst>
                  <a:ext uri="{FF2B5EF4-FFF2-40B4-BE49-F238E27FC236}">
                    <a16:creationId xmlns:a16="http://schemas.microsoft.com/office/drawing/2014/main" id="{3EDC8CDB-F5DB-5D55-E4BD-20ECF468F97B}"/>
                  </a:ext>
                </a:extLst>
              </p:cNvPr>
              <p:cNvPicPr>
                <a:picLocks noGrp="1" noRot="1" noChangeAspect="1" noMove="1" noResize="1" noEditPoints="1" noAdjustHandles="1" noChangeArrowheads="1" noChangeShapeType="1" noCrop="1"/>
              </p:cNvPicPr>
              <p:nvPr/>
            </p:nvPicPr>
            <p:blipFill>
              <a:blip r:embed="rId5"/>
              <a:stretch>
                <a:fillRect/>
              </a:stretch>
            </p:blipFill>
            <p:spPr>
              <a:xfrm>
                <a:off x="6795807" y="2374063"/>
                <a:ext cx="5524383" cy="4330607"/>
              </a:xfrm>
              <a:prstGeom prst="rect">
                <a:avLst/>
              </a:prstGeom>
            </p:spPr>
          </p:pic>
        </mc:Fallback>
      </mc:AlternateContent>
      <p:pic>
        <p:nvPicPr>
          <p:cNvPr id="6" name="Graphic 5" descr="Man with solid fill">
            <a:extLst>
              <a:ext uri="{FF2B5EF4-FFF2-40B4-BE49-F238E27FC236}">
                <a16:creationId xmlns:a16="http://schemas.microsoft.com/office/drawing/2014/main" id="{38F9DCEA-D2FC-C0A8-9919-EB78255C5D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0136" y="4413210"/>
            <a:ext cx="1716668" cy="1716668"/>
          </a:xfrm>
          <a:prstGeom prst="rect">
            <a:avLst/>
          </a:prstGeom>
        </p:spPr>
      </p:pic>
      <p:cxnSp>
        <p:nvCxnSpPr>
          <p:cNvPr id="8" name="Straight Arrow Connector 7">
            <a:extLst>
              <a:ext uri="{FF2B5EF4-FFF2-40B4-BE49-F238E27FC236}">
                <a16:creationId xmlns:a16="http://schemas.microsoft.com/office/drawing/2014/main" id="{94C2360D-6DCF-C4AA-B51E-236335899229}"/>
              </a:ext>
            </a:extLst>
          </p:cNvPr>
          <p:cNvCxnSpPr/>
          <p:nvPr/>
        </p:nvCxnSpPr>
        <p:spPr>
          <a:xfrm>
            <a:off x="4301069" y="5130812"/>
            <a:ext cx="9550400" cy="0"/>
          </a:xfrm>
          <a:prstGeom prst="straightConnector1">
            <a:avLst/>
          </a:prstGeom>
          <a:ln w="857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CC0EA-0AFA-8197-CEFA-787C754882EB}"/>
              </a:ext>
            </a:extLst>
          </p:cNvPr>
          <p:cNvSpPr txBox="1">
            <a:spLocks/>
          </p:cNvSpPr>
          <p:nvPr/>
        </p:nvSpPr>
        <p:spPr>
          <a:xfrm>
            <a:off x="2239434" y="6940504"/>
            <a:ext cx="15773400" cy="301629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Difficult to trust</a:t>
            </a:r>
          </a:p>
          <a:p>
            <a:r>
              <a:rPr lang="en-US" dirty="0"/>
              <a:t>Full of crooks</a:t>
            </a:r>
          </a:p>
          <a:p>
            <a:r>
              <a:rPr lang="en-US" dirty="0"/>
              <a:t>Slow</a:t>
            </a:r>
          </a:p>
          <a:p>
            <a:r>
              <a:rPr lang="en-US" dirty="0"/>
              <a:t>Unreliable </a:t>
            </a:r>
          </a:p>
          <a:p>
            <a:r>
              <a:rPr lang="en-US" dirty="0"/>
              <a:t>Non-compliant</a:t>
            </a:r>
          </a:p>
          <a:p>
            <a:r>
              <a:rPr lang="en-US" dirty="0"/>
              <a:t>Difficult to use</a:t>
            </a:r>
          </a:p>
          <a:p>
            <a:r>
              <a:rPr lang="en-US" dirty="0"/>
              <a:t>Confusing</a:t>
            </a:r>
          </a:p>
          <a:p>
            <a:pPr marL="0" indent="0">
              <a:buNone/>
            </a:pPr>
            <a:endParaRPr lang="en-US" dirty="0"/>
          </a:p>
        </p:txBody>
      </p:sp>
    </p:spTree>
    <p:extLst>
      <p:ext uri="{BB962C8B-B14F-4D97-AF65-F5344CB8AC3E}">
        <p14:creationId xmlns:p14="http://schemas.microsoft.com/office/powerpoint/2010/main" val="2158085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36D-406E-4DEC-A921-C2D932FD7C27}"/>
              </a:ext>
            </a:extLst>
          </p:cNvPr>
          <p:cNvSpPr>
            <a:spLocks noGrp="1"/>
          </p:cNvSpPr>
          <p:nvPr>
            <p:ph type="title"/>
          </p:nvPr>
        </p:nvSpPr>
        <p:spPr/>
        <p:txBody>
          <a:bodyPr/>
          <a:lstStyle/>
          <a:p>
            <a:r>
              <a:rPr lang="en-US" altLang="zh-CN" dirty="0"/>
              <a:t>Authorization and Accounting</a:t>
            </a:r>
          </a:p>
        </p:txBody>
      </p:sp>
      <p:sp>
        <p:nvSpPr>
          <p:cNvPr id="3" name="Text Placeholder 2">
            <a:extLst>
              <a:ext uri="{FF2B5EF4-FFF2-40B4-BE49-F238E27FC236}">
                <a16:creationId xmlns:a16="http://schemas.microsoft.com/office/drawing/2014/main" id="{153AF331-45D6-4034-936C-EB9B4CC4F58E}"/>
              </a:ext>
            </a:extLst>
          </p:cNvPr>
          <p:cNvSpPr>
            <a:spLocks noGrp="1"/>
          </p:cNvSpPr>
          <p:nvPr>
            <p:ph idx="1"/>
          </p:nvPr>
        </p:nvSpPr>
        <p:spPr>
          <a:xfrm>
            <a:off x="1257299" y="2193131"/>
            <a:ext cx="16446261" cy="3666806"/>
          </a:xfrm>
        </p:spPr>
        <p:txBody>
          <a:bodyPr>
            <a:normAutofit fontScale="92500" lnSpcReduction="10000"/>
          </a:bodyPr>
          <a:lstStyle/>
          <a:p>
            <a:pPr lvl="0"/>
            <a:r>
              <a:rPr lang="en-US" altLang="zh-CN" dirty="0"/>
              <a:t>Often integrated with Authentication as in RADIUS into “AAA services”</a:t>
            </a:r>
          </a:p>
          <a:p>
            <a:pPr lvl="1"/>
            <a:r>
              <a:rPr lang="en-US" altLang="zh-CN" dirty="0"/>
              <a:t>Authentication is who you are</a:t>
            </a:r>
          </a:p>
          <a:p>
            <a:pPr lvl="1"/>
            <a:r>
              <a:rPr lang="en-US" altLang="zh-CN" dirty="0"/>
              <a:t>Authorization is what you’re allowed to do</a:t>
            </a:r>
          </a:p>
          <a:p>
            <a:pPr lvl="1"/>
            <a:r>
              <a:rPr lang="en-US" altLang="zh-CN" dirty="0"/>
              <a:t>Accounting is what you did</a:t>
            </a:r>
          </a:p>
          <a:p>
            <a:pPr lvl="0"/>
            <a:r>
              <a:rPr lang="en-US" altLang="zh-CN" dirty="0"/>
              <a:t>How might a bank use this process to protect resources?</a:t>
            </a:r>
          </a:p>
          <a:p>
            <a:pPr lvl="0"/>
            <a:r>
              <a:rPr lang="en-US" altLang="zh-CN" dirty="0"/>
              <a:t>What might an examiner learn from these logs?</a:t>
            </a:r>
          </a:p>
          <a:p>
            <a:pPr lvl="0"/>
            <a:endParaRPr lang="en-US" altLang="zh-CN" dirty="0"/>
          </a:p>
        </p:txBody>
      </p:sp>
      <p:sp>
        <p:nvSpPr>
          <p:cNvPr id="4" name="Rectangle 3">
            <a:extLst>
              <a:ext uri="{FF2B5EF4-FFF2-40B4-BE49-F238E27FC236}">
                <a16:creationId xmlns:a16="http://schemas.microsoft.com/office/drawing/2014/main" id="{145975BF-2D43-ED47-AC4E-B79C90687158}"/>
              </a:ext>
            </a:extLst>
          </p:cNvPr>
          <p:cNvSpPr/>
          <p:nvPr/>
        </p:nvSpPr>
        <p:spPr bwMode="auto">
          <a:xfrm>
            <a:off x="6422966"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Client</a:t>
            </a:r>
          </a:p>
        </p:txBody>
      </p:sp>
      <p:sp>
        <p:nvSpPr>
          <p:cNvPr id="5" name="Rectangle 4">
            <a:extLst>
              <a:ext uri="{FF2B5EF4-FFF2-40B4-BE49-F238E27FC236}">
                <a16:creationId xmlns:a16="http://schemas.microsoft.com/office/drawing/2014/main" id="{6C148AFC-85BD-844F-ABF8-71564EB943D5}"/>
              </a:ext>
            </a:extLst>
          </p:cNvPr>
          <p:cNvSpPr/>
          <p:nvPr/>
        </p:nvSpPr>
        <p:spPr bwMode="auto">
          <a:xfrm>
            <a:off x="8431459"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dirty="0">
                <a:solidFill>
                  <a:schemeClr val="bg1"/>
                </a:solidFill>
              </a:rPr>
              <a:t>NAS</a:t>
            </a:r>
            <a:endParaRPr lang="en-US" sz="2700" b="1" dirty="0">
              <a:solidFill>
                <a:schemeClr val="bg1"/>
              </a:solidFill>
              <a:latin typeface="Arial Narrow" pitchFamily="34" charset="0"/>
            </a:endParaRPr>
          </a:p>
        </p:txBody>
      </p:sp>
      <p:sp>
        <p:nvSpPr>
          <p:cNvPr id="6" name="Oval 5">
            <a:extLst>
              <a:ext uri="{FF2B5EF4-FFF2-40B4-BE49-F238E27FC236}">
                <a16:creationId xmlns:a16="http://schemas.microsoft.com/office/drawing/2014/main" id="{A353C46E-422B-784F-943F-E96232343C71}"/>
              </a:ext>
            </a:extLst>
          </p:cNvPr>
          <p:cNvSpPr/>
          <p:nvPr/>
        </p:nvSpPr>
        <p:spPr bwMode="auto">
          <a:xfrm>
            <a:off x="10439951" y="6800850"/>
            <a:ext cx="1999973" cy="691386"/>
          </a:xfrm>
          <a:prstGeom prst="ellipse">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dirty="0">
                <a:latin typeface="Arial Narrow" pitchFamily="34" charset="0"/>
              </a:rPr>
              <a:t>AAA Server</a:t>
            </a:r>
          </a:p>
        </p:txBody>
      </p:sp>
      <p:sp>
        <p:nvSpPr>
          <p:cNvPr id="7" name="Can 6">
            <a:extLst>
              <a:ext uri="{FF2B5EF4-FFF2-40B4-BE49-F238E27FC236}">
                <a16:creationId xmlns:a16="http://schemas.microsoft.com/office/drawing/2014/main" id="{ED2B3429-7891-7F4F-BB56-468695B83121}"/>
              </a:ext>
            </a:extLst>
          </p:cNvPr>
          <p:cNvSpPr/>
          <p:nvPr/>
        </p:nvSpPr>
        <p:spPr bwMode="auto">
          <a:xfrm>
            <a:off x="13163000" y="6286500"/>
            <a:ext cx="1238801" cy="1943100"/>
          </a:xfrm>
          <a:prstGeom prst="ca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rm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User</a:t>
            </a:r>
            <a:br>
              <a:rPr lang="en-US" sz="2700" b="1" dirty="0">
                <a:solidFill>
                  <a:schemeClr val="bg1"/>
                </a:solidFill>
                <a:latin typeface="Arial Narrow" pitchFamily="34" charset="0"/>
              </a:rPr>
            </a:br>
            <a:r>
              <a:rPr lang="en-US" sz="2700" b="1" dirty="0">
                <a:solidFill>
                  <a:schemeClr val="bg1"/>
                </a:solidFill>
                <a:latin typeface="Arial Narrow" pitchFamily="34" charset="0"/>
              </a:rPr>
              <a:t>Profile</a:t>
            </a:r>
          </a:p>
        </p:txBody>
      </p:sp>
      <p:sp>
        <p:nvSpPr>
          <p:cNvPr id="8" name="Smiley Face 7">
            <a:extLst>
              <a:ext uri="{FF2B5EF4-FFF2-40B4-BE49-F238E27FC236}">
                <a16:creationId xmlns:a16="http://schemas.microsoft.com/office/drawing/2014/main" id="{A130C23D-077D-024B-B8DD-CC35B7BEB13A}"/>
              </a:ext>
            </a:extLst>
          </p:cNvPr>
          <p:cNvSpPr/>
          <p:nvPr/>
        </p:nvSpPr>
        <p:spPr bwMode="auto">
          <a:xfrm>
            <a:off x="8126057" y="8199880"/>
            <a:ext cx="681910" cy="801748"/>
          </a:xfrm>
          <a:prstGeom prst="smileyFace">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10" name="Straight Arrow Connector 9">
            <a:extLst>
              <a:ext uri="{FF2B5EF4-FFF2-40B4-BE49-F238E27FC236}">
                <a16:creationId xmlns:a16="http://schemas.microsoft.com/office/drawing/2014/main" id="{57CD3711-4FC7-3B45-B6F5-79D353759495}"/>
              </a:ext>
            </a:extLst>
          </p:cNvPr>
          <p:cNvCxnSpPr/>
          <p:nvPr/>
        </p:nvCxnSpPr>
        <p:spPr bwMode="auto">
          <a:xfrm>
            <a:off x="76617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D28FEC2-233F-1B4A-AB0B-97F92B246516}"/>
              </a:ext>
            </a:extLst>
          </p:cNvPr>
          <p:cNvCxnSpPr/>
          <p:nvPr/>
        </p:nvCxnSpPr>
        <p:spPr bwMode="auto">
          <a:xfrm>
            <a:off x="970011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8E9AAC8-BCC4-4441-85B4-228BEE9BB693}"/>
              </a:ext>
            </a:extLst>
          </p:cNvPr>
          <p:cNvCxnSpPr/>
          <p:nvPr/>
        </p:nvCxnSpPr>
        <p:spPr bwMode="auto">
          <a:xfrm>
            <a:off x="124623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84BC1C-7F57-F744-9C91-7A8BD6F77027}"/>
              </a:ext>
            </a:extLst>
          </p:cNvPr>
          <p:cNvCxnSpPr>
            <a:cxnSpLocks/>
          </p:cNvCxnSpPr>
          <p:nvPr/>
        </p:nvCxnSpPr>
        <p:spPr bwMode="auto">
          <a:xfrm flipH="1">
            <a:off x="76617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DF42548-A95C-7446-AB01-DF8AA38BA0AA}"/>
              </a:ext>
            </a:extLst>
          </p:cNvPr>
          <p:cNvCxnSpPr>
            <a:cxnSpLocks/>
          </p:cNvCxnSpPr>
          <p:nvPr/>
        </p:nvCxnSpPr>
        <p:spPr bwMode="auto">
          <a:xfrm flipH="1">
            <a:off x="96810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70F0C9B-B90B-4242-8294-A5C73F2F466D}"/>
              </a:ext>
            </a:extLst>
          </p:cNvPr>
          <p:cNvCxnSpPr>
            <a:cxnSpLocks/>
          </p:cNvCxnSpPr>
          <p:nvPr/>
        </p:nvCxnSpPr>
        <p:spPr bwMode="auto">
          <a:xfrm flipH="1">
            <a:off x="124623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A22F71-F321-C941-B1B7-D9844D50141C}"/>
              </a:ext>
            </a:extLst>
          </p:cNvPr>
          <p:cNvCxnSpPr>
            <a:cxnSpLocks/>
          </p:cNvCxnSpPr>
          <p:nvPr/>
        </p:nvCxnSpPr>
        <p:spPr bwMode="auto">
          <a:xfrm flipH="1">
            <a:off x="9090516" y="7628379"/>
            <a:ext cx="379899" cy="60122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14FE8D-26C4-ED4A-841D-8006F9B5C31C}"/>
              </a:ext>
            </a:extLst>
          </p:cNvPr>
          <p:cNvCxnSpPr>
            <a:cxnSpLocks/>
          </p:cNvCxnSpPr>
          <p:nvPr/>
        </p:nvCxnSpPr>
        <p:spPr bwMode="auto">
          <a:xfrm>
            <a:off x="7661766" y="7627035"/>
            <a:ext cx="400050" cy="6025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6DB66C47-A70C-0B41-BB62-DDE4AB29B6F0}"/>
              </a:ext>
            </a:extLst>
          </p:cNvPr>
          <p:cNvSpPr txBox="1"/>
          <p:nvPr/>
        </p:nvSpPr>
        <p:spPr>
          <a:xfrm>
            <a:off x="3977424" y="6169784"/>
            <a:ext cx="4454034" cy="461665"/>
          </a:xfrm>
          <a:prstGeom prst="rect">
            <a:avLst/>
          </a:prstGeom>
          <a:noFill/>
        </p:spPr>
        <p:txBody>
          <a:bodyPr wrap="square" rtlCol="0">
            <a:spAutoFit/>
          </a:bodyPr>
          <a:lstStyle/>
          <a:p>
            <a:r>
              <a:rPr lang="en-US" sz="2400" dirty="0">
                <a:latin typeface="+mj-lt"/>
              </a:rPr>
              <a:t>“Hi, I’d like access”</a:t>
            </a:r>
          </a:p>
        </p:txBody>
      </p:sp>
      <p:sp>
        <p:nvSpPr>
          <p:cNvPr id="24" name="TextBox 23">
            <a:extLst>
              <a:ext uri="{FF2B5EF4-FFF2-40B4-BE49-F238E27FC236}">
                <a16:creationId xmlns:a16="http://schemas.microsoft.com/office/drawing/2014/main" id="{E2B247E1-F4B4-934B-B88C-8F6AA8986DE7}"/>
              </a:ext>
            </a:extLst>
          </p:cNvPr>
          <p:cNvSpPr txBox="1"/>
          <p:nvPr/>
        </p:nvSpPr>
        <p:spPr>
          <a:xfrm>
            <a:off x="7578413" y="6157253"/>
            <a:ext cx="4454034" cy="461665"/>
          </a:xfrm>
          <a:prstGeom prst="rect">
            <a:avLst/>
          </a:prstGeom>
          <a:noFill/>
        </p:spPr>
        <p:txBody>
          <a:bodyPr wrap="square" rtlCol="0">
            <a:spAutoFit/>
          </a:bodyPr>
          <a:lstStyle/>
          <a:p>
            <a:r>
              <a:rPr lang="en-US" sz="2400" dirty="0">
                <a:latin typeface="+mj-lt"/>
              </a:rPr>
              <a:t>“Can I grant access to Matt?”</a:t>
            </a:r>
          </a:p>
        </p:txBody>
      </p:sp>
      <p:sp>
        <p:nvSpPr>
          <p:cNvPr id="25" name="TextBox 24">
            <a:extLst>
              <a:ext uri="{FF2B5EF4-FFF2-40B4-BE49-F238E27FC236}">
                <a16:creationId xmlns:a16="http://schemas.microsoft.com/office/drawing/2014/main" id="{B45C2B3D-DB63-8F4A-B0D8-226D38441E81}"/>
              </a:ext>
            </a:extLst>
          </p:cNvPr>
          <p:cNvSpPr txBox="1"/>
          <p:nvPr/>
        </p:nvSpPr>
        <p:spPr>
          <a:xfrm>
            <a:off x="11659279" y="5904679"/>
            <a:ext cx="1371287" cy="830997"/>
          </a:xfrm>
          <a:prstGeom prst="rect">
            <a:avLst/>
          </a:prstGeom>
          <a:noFill/>
        </p:spPr>
        <p:txBody>
          <a:bodyPr wrap="square" rtlCol="0">
            <a:spAutoFit/>
          </a:bodyPr>
          <a:lstStyle/>
          <a:p>
            <a:r>
              <a:rPr lang="en-US" sz="2400" dirty="0">
                <a:latin typeface="+mj-lt"/>
              </a:rPr>
              <a:t>“Who’s</a:t>
            </a:r>
            <a:br>
              <a:rPr lang="en-US" sz="2400" dirty="0">
                <a:latin typeface="+mj-lt"/>
              </a:rPr>
            </a:br>
            <a:r>
              <a:rPr lang="en-US" sz="2400" dirty="0">
                <a:latin typeface="+mj-lt"/>
              </a:rPr>
              <a:t>Matt?”</a:t>
            </a:r>
          </a:p>
        </p:txBody>
      </p:sp>
      <p:cxnSp>
        <p:nvCxnSpPr>
          <p:cNvPr id="26" name="Straight Arrow Connector 25">
            <a:extLst>
              <a:ext uri="{FF2B5EF4-FFF2-40B4-BE49-F238E27FC236}">
                <a16:creationId xmlns:a16="http://schemas.microsoft.com/office/drawing/2014/main" id="{30862792-EB6B-764E-AB4B-1D9D12E846D5}"/>
              </a:ext>
            </a:extLst>
          </p:cNvPr>
          <p:cNvCxnSpPr>
            <a:cxnSpLocks/>
          </p:cNvCxnSpPr>
          <p:nvPr/>
        </p:nvCxnSpPr>
        <p:spPr bwMode="auto">
          <a:xfrm flipH="1" flipV="1">
            <a:off x="7498604" y="7611744"/>
            <a:ext cx="363188" cy="58813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0D5E7C85-3AC8-F048-9105-8A39795FA6A2}"/>
              </a:ext>
            </a:extLst>
          </p:cNvPr>
          <p:cNvGrpSpPr/>
          <p:nvPr/>
        </p:nvGrpSpPr>
        <p:grpSpPr>
          <a:xfrm>
            <a:off x="11201400" y="7647137"/>
            <a:ext cx="1615194" cy="686415"/>
            <a:chOff x="5562600" y="5466585"/>
            <a:chExt cx="685800" cy="644740"/>
          </a:xfrm>
        </p:grpSpPr>
        <p:grpSp>
          <p:nvGrpSpPr>
            <p:cNvPr id="45" name="Group 44">
              <a:extLst>
                <a:ext uri="{FF2B5EF4-FFF2-40B4-BE49-F238E27FC236}">
                  <a16:creationId xmlns:a16="http://schemas.microsoft.com/office/drawing/2014/main" id="{779F5F3C-D0CE-384C-BCB4-6B5A4DFBF05C}"/>
                </a:ext>
              </a:extLst>
            </p:cNvPr>
            <p:cNvGrpSpPr/>
            <p:nvPr/>
          </p:nvGrpSpPr>
          <p:grpSpPr>
            <a:xfrm>
              <a:off x="5562600" y="5466585"/>
              <a:ext cx="685800" cy="450119"/>
              <a:chOff x="5562600" y="5466585"/>
              <a:chExt cx="685800" cy="450119"/>
            </a:xfrm>
          </p:grpSpPr>
          <p:sp>
            <p:nvSpPr>
              <p:cNvPr id="30" name="Rectangle 29">
                <a:extLst>
                  <a:ext uri="{FF2B5EF4-FFF2-40B4-BE49-F238E27FC236}">
                    <a16:creationId xmlns:a16="http://schemas.microsoft.com/office/drawing/2014/main" id="{2147E296-1CA5-6945-B454-149BCE9A3878}"/>
                  </a:ext>
                </a:extLst>
              </p:cNvPr>
              <p:cNvSpPr/>
              <p:nvPr/>
            </p:nvSpPr>
            <p:spPr bwMode="auto">
              <a:xfrm>
                <a:off x="5562600" y="5466585"/>
                <a:ext cx="685800" cy="380104"/>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1" name="Rectangle 30">
                <a:extLst>
                  <a:ext uri="{FF2B5EF4-FFF2-40B4-BE49-F238E27FC236}">
                    <a16:creationId xmlns:a16="http://schemas.microsoft.com/office/drawing/2014/main" id="{2F0A438B-31A0-354C-9883-C062AC3E96E7}"/>
                  </a:ext>
                </a:extLst>
              </p:cNvPr>
              <p:cNvSpPr/>
              <p:nvPr/>
            </p:nvSpPr>
            <p:spPr bwMode="auto">
              <a:xfrm>
                <a:off x="5638800" y="5536600"/>
                <a:ext cx="152400" cy="380104"/>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33" name="Straight Connector 32">
                <a:extLst>
                  <a:ext uri="{FF2B5EF4-FFF2-40B4-BE49-F238E27FC236}">
                    <a16:creationId xmlns:a16="http://schemas.microsoft.com/office/drawing/2014/main" id="{8BB28945-91F5-5844-918B-B0CA460D777C}"/>
                  </a:ext>
                </a:extLst>
              </p:cNvPr>
              <p:cNvCxnSpPr/>
              <p:nvPr/>
            </p:nvCxnSpPr>
            <p:spPr bwMode="auto">
              <a:xfrm>
                <a:off x="5638800" y="5791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0EEB9FA-1135-FB42-8999-09ED5D1FF932}"/>
                  </a:ext>
                </a:extLst>
              </p:cNvPr>
              <p:cNvCxnSpPr/>
              <p:nvPr/>
            </p:nvCxnSpPr>
            <p:spPr bwMode="auto">
              <a:xfrm flipH="1">
                <a:off x="5827714" y="553660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71F3072-9F7C-E844-AB95-E23CAF647879}"/>
                  </a:ext>
                </a:extLst>
              </p:cNvPr>
              <p:cNvCxnSpPr/>
              <p:nvPr/>
            </p:nvCxnSpPr>
            <p:spPr bwMode="auto">
              <a:xfrm flipH="1">
                <a:off x="5827714" y="559756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C921960-B559-A045-A48C-11DA5FA366EE}"/>
                  </a:ext>
                </a:extLst>
              </p:cNvPr>
              <p:cNvCxnSpPr/>
              <p:nvPr/>
            </p:nvCxnSpPr>
            <p:spPr bwMode="auto">
              <a:xfrm flipH="1">
                <a:off x="5827714" y="565852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B41A42C5-DE68-614E-A3B4-AB39B312D3E0}"/>
                  </a:ext>
                </a:extLst>
              </p:cNvPr>
              <p:cNvCxnSpPr>
                <a:cxnSpLocks/>
              </p:cNvCxnSpPr>
              <p:nvPr/>
            </p:nvCxnSpPr>
            <p:spPr bwMode="auto">
              <a:xfrm flipH="1">
                <a:off x="5827714" y="578044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9835EFB-4BB8-E249-9FC5-7296E45408EB}"/>
                  </a:ext>
                </a:extLst>
              </p:cNvPr>
              <p:cNvCxnSpPr/>
              <p:nvPr/>
            </p:nvCxnSpPr>
            <p:spPr bwMode="auto">
              <a:xfrm flipH="1">
                <a:off x="5827714" y="571948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 name="Oval 45">
              <a:extLst>
                <a:ext uri="{FF2B5EF4-FFF2-40B4-BE49-F238E27FC236}">
                  <a16:creationId xmlns:a16="http://schemas.microsoft.com/office/drawing/2014/main" id="{6DB12A4A-3291-A34F-A505-B8EFCAE48A50}"/>
                </a:ext>
              </a:extLst>
            </p:cNvPr>
            <p:cNvSpPr/>
            <p:nvPr/>
          </p:nvSpPr>
          <p:spPr bwMode="auto">
            <a:xfrm>
              <a:off x="5683965" y="5576826"/>
              <a:ext cx="78667" cy="534499"/>
            </a:xfrm>
            <a:prstGeom prst="ellipse">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
        <p:nvSpPr>
          <p:cNvPr id="49" name="TextBox 48">
            <a:extLst>
              <a:ext uri="{FF2B5EF4-FFF2-40B4-BE49-F238E27FC236}">
                <a16:creationId xmlns:a16="http://schemas.microsoft.com/office/drawing/2014/main" id="{D24683E0-1D74-2543-9688-1FA042F2B68A}"/>
              </a:ext>
            </a:extLst>
          </p:cNvPr>
          <p:cNvSpPr txBox="1"/>
          <p:nvPr/>
        </p:nvSpPr>
        <p:spPr>
          <a:xfrm>
            <a:off x="8696741" y="8164367"/>
            <a:ext cx="3827124" cy="461665"/>
          </a:xfrm>
          <a:prstGeom prst="rect">
            <a:avLst/>
          </a:prstGeom>
          <a:noFill/>
        </p:spPr>
        <p:txBody>
          <a:bodyPr wrap="square" rtlCol="0">
            <a:spAutoFit/>
          </a:bodyPr>
          <a:lstStyle/>
          <a:p>
            <a:r>
              <a:rPr lang="en-US" sz="2400" dirty="0">
                <a:latin typeface="+mj-lt"/>
              </a:rPr>
              <a:t>“He’s Okay.”</a:t>
            </a:r>
          </a:p>
        </p:txBody>
      </p:sp>
      <p:sp>
        <p:nvSpPr>
          <p:cNvPr id="50" name="TextBox 49">
            <a:extLst>
              <a:ext uri="{FF2B5EF4-FFF2-40B4-BE49-F238E27FC236}">
                <a16:creationId xmlns:a16="http://schemas.microsoft.com/office/drawing/2014/main" id="{DF6160F8-4AC7-3841-B0C2-BF07DD674398}"/>
              </a:ext>
            </a:extLst>
          </p:cNvPr>
          <p:cNvSpPr txBox="1"/>
          <p:nvPr/>
        </p:nvSpPr>
        <p:spPr>
          <a:xfrm>
            <a:off x="4901283" y="7875182"/>
            <a:ext cx="3827124" cy="461665"/>
          </a:xfrm>
          <a:prstGeom prst="rect">
            <a:avLst/>
          </a:prstGeom>
          <a:noFill/>
        </p:spPr>
        <p:txBody>
          <a:bodyPr wrap="square" rtlCol="0">
            <a:spAutoFit/>
          </a:bodyPr>
          <a:lstStyle/>
          <a:p>
            <a:r>
              <a:rPr lang="en-US" sz="2400" dirty="0">
                <a:latin typeface="+mj-lt"/>
              </a:rPr>
              <a:t>“Here I am.”</a:t>
            </a:r>
          </a:p>
        </p:txBody>
      </p:sp>
      <p:sp>
        <p:nvSpPr>
          <p:cNvPr id="51" name="TextBox 50">
            <a:extLst>
              <a:ext uri="{FF2B5EF4-FFF2-40B4-BE49-F238E27FC236}">
                <a16:creationId xmlns:a16="http://schemas.microsoft.com/office/drawing/2014/main" id="{F8717A77-DA24-634A-823F-6888B0CFEBEB}"/>
              </a:ext>
            </a:extLst>
          </p:cNvPr>
          <p:cNvSpPr txBox="1"/>
          <p:nvPr/>
        </p:nvSpPr>
        <p:spPr>
          <a:xfrm>
            <a:off x="4901283" y="8302724"/>
            <a:ext cx="3827124" cy="461665"/>
          </a:xfrm>
          <a:prstGeom prst="rect">
            <a:avLst/>
          </a:prstGeom>
          <a:noFill/>
        </p:spPr>
        <p:txBody>
          <a:bodyPr wrap="square" rtlCol="0">
            <a:spAutoFit/>
          </a:bodyPr>
          <a:lstStyle/>
          <a:p>
            <a:r>
              <a:rPr lang="en-US" sz="2400" dirty="0">
                <a:latin typeface="+mj-lt"/>
              </a:rPr>
              <a:t>“Hey, I know you!”</a:t>
            </a:r>
          </a:p>
        </p:txBody>
      </p:sp>
      <p:sp>
        <p:nvSpPr>
          <p:cNvPr id="35" name="TextBox 34">
            <a:extLst>
              <a:ext uri="{FF2B5EF4-FFF2-40B4-BE49-F238E27FC236}">
                <a16:creationId xmlns:a16="http://schemas.microsoft.com/office/drawing/2014/main" id="{2336718E-8BB4-6646-8322-7F1EFA0C8187}"/>
              </a:ext>
            </a:extLst>
          </p:cNvPr>
          <p:cNvSpPr txBox="1"/>
          <p:nvPr/>
        </p:nvSpPr>
        <p:spPr>
          <a:xfrm>
            <a:off x="9516250" y="7557410"/>
            <a:ext cx="2389451" cy="461665"/>
          </a:xfrm>
          <a:prstGeom prst="rect">
            <a:avLst/>
          </a:prstGeom>
          <a:noFill/>
        </p:spPr>
        <p:txBody>
          <a:bodyPr wrap="square" rtlCol="0">
            <a:spAutoFit/>
          </a:bodyPr>
          <a:lstStyle/>
          <a:p>
            <a:r>
              <a:rPr lang="en-US" sz="2400" dirty="0">
                <a:latin typeface="+mj-lt"/>
              </a:rPr>
              <a:t>(looks legit)</a:t>
            </a:r>
          </a:p>
        </p:txBody>
      </p:sp>
      <p:sp>
        <p:nvSpPr>
          <p:cNvPr id="36" name="TextBox 35">
            <a:extLst>
              <a:ext uri="{FF2B5EF4-FFF2-40B4-BE49-F238E27FC236}">
                <a16:creationId xmlns:a16="http://schemas.microsoft.com/office/drawing/2014/main" id="{814FFA57-9251-D943-899C-07965FB9141C}"/>
              </a:ext>
            </a:extLst>
          </p:cNvPr>
          <p:cNvSpPr txBox="1"/>
          <p:nvPr/>
        </p:nvSpPr>
        <p:spPr>
          <a:xfrm>
            <a:off x="11677472" y="8302724"/>
            <a:ext cx="1371287" cy="830997"/>
          </a:xfrm>
          <a:prstGeom prst="rect">
            <a:avLst/>
          </a:prstGeom>
          <a:noFill/>
        </p:spPr>
        <p:txBody>
          <a:bodyPr wrap="square" rtlCol="0">
            <a:spAutoFit/>
          </a:bodyPr>
          <a:lstStyle/>
          <a:p>
            <a:r>
              <a:rPr lang="en-US" sz="2400" dirty="0">
                <a:latin typeface="+mj-lt"/>
              </a:rPr>
              <a:t>“Here’s his A&amp;A”</a:t>
            </a:r>
          </a:p>
        </p:txBody>
      </p:sp>
      <p:sp>
        <p:nvSpPr>
          <p:cNvPr id="9" name="TextBox 8">
            <a:extLst>
              <a:ext uri="{FF2B5EF4-FFF2-40B4-BE49-F238E27FC236}">
                <a16:creationId xmlns:a16="http://schemas.microsoft.com/office/drawing/2014/main" id="{E205E097-6895-304C-A977-9635C27A4DCC}"/>
              </a:ext>
            </a:extLst>
          </p:cNvPr>
          <p:cNvSpPr txBox="1"/>
          <p:nvPr/>
        </p:nvSpPr>
        <p:spPr>
          <a:xfrm>
            <a:off x="7772636" y="9242500"/>
            <a:ext cx="1743614" cy="461665"/>
          </a:xfrm>
          <a:prstGeom prst="rect">
            <a:avLst/>
          </a:prstGeom>
          <a:noFill/>
        </p:spPr>
        <p:txBody>
          <a:bodyPr wrap="square" rtlCol="0">
            <a:spAutoFit/>
          </a:bodyPr>
          <a:lstStyle/>
          <a:p>
            <a:r>
              <a:rPr lang="en-US" sz="2400" dirty="0">
                <a:latin typeface="+mj-lt"/>
              </a:rPr>
              <a:t>Resource</a:t>
            </a:r>
          </a:p>
        </p:txBody>
      </p:sp>
      <p:sp>
        <p:nvSpPr>
          <p:cNvPr id="41" name="Slide Number Placeholder 3">
            <a:extLst>
              <a:ext uri="{FF2B5EF4-FFF2-40B4-BE49-F238E27FC236}">
                <a16:creationId xmlns:a16="http://schemas.microsoft.com/office/drawing/2014/main" id="{1BF6E3F7-0F36-4E00-A78D-8BF2D4C5855E}"/>
              </a:ext>
            </a:extLst>
          </p:cNvPr>
          <p:cNvSpPr txBox="1">
            <a:spLocks/>
          </p:cNvSpPr>
          <p:nvPr/>
        </p:nvSpPr>
        <p:spPr bwMode="auto">
          <a:xfrm>
            <a:off x="228601"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50</a:t>
            </a:fld>
            <a:endParaRPr lang="en-US" sz="1350" dirty="0"/>
          </a:p>
        </p:txBody>
      </p:sp>
    </p:spTree>
    <p:extLst>
      <p:ext uri="{BB962C8B-B14F-4D97-AF65-F5344CB8AC3E}">
        <p14:creationId xmlns:p14="http://schemas.microsoft.com/office/powerpoint/2010/main" val="14565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accent1"/>
                                      </p:to>
                                    </p:animClr>
                                  </p:sub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accent1"/>
                                      </p:to>
                                    </p:animClr>
                                  </p:sub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subTnLst>
                                    <p:animClr clrSpc="rgb" dir="cw">
                                      <p:cBhvr override="childStyle">
                                        <p:cTn dur="1" fill="hold" display="0" masterRel="nextClick" afterEffect="1"/>
                                        <p:tgtEl>
                                          <p:spTgt spid="36"/>
                                        </p:tgtEl>
                                        <p:attrNameLst>
                                          <p:attrName>ppt_c</p:attrName>
                                        </p:attrNameLst>
                                      </p:cBhvr>
                                      <p:to>
                                        <a:schemeClr val="accent1"/>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subTnLst>
                                    <p:animClr clrSpc="rgb" dir="cw">
                                      <p:cBhvr override="childStyle">
                                        <p:cTn dur="1" fill="hold" display="0" masterRel="nextClick" afterEffect="1"/>
                                        <p:tgtEl>
                                          <p:spTgt spid="35"/>
                                        </p:tgtEl>
                                        <p:attrNameLst>
                                          <p:attrName>ppt_c</p:attrName>
                                        </p:attrNameLst>
                                      </p:cBhvr>
                                      <p:to>
                                        <a:schemeClr val="accent1"/>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dissolve">
                                      <p:cBhvr>
                                        <p:cTn id="48"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accent1"/>
                                      </p:to>
                                    </p:animClr>
                                  </p:sub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dissolve">
                                      <p:cBhvr>
                                        <p:cTn id="65" dur="500"/>
                                        <p:tgtEl>
                                          <p:spTgt spid="50"/>
                                        </p:tgtEl>
                                      </p:cBhvr>
                                    </p:animEffect>
                                  </p:childTnLst>
                                </p:cTn>
                              </p:par>
                              <p:par>
                                <p:cTn id="66" presetID="9"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9" grpId="0"/>
      <p:bldP spid="50" grpId="0"/>
      <p:bldP spid="51" grpId="0"/>
      <p:bldP spid="35" grpId="0"/>
      <p:bldP spid="3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1C753-754D-1B42-89A7-56663AED0AE3}"/>
              </a:ext>
            </a:extLst>
          </p:cNvPr>
          <p:cNvSpPr/>
          <p:nvPr/>
        </p:nvSpPr>
        <p:spPr>
          <a:xfrm>
            <a:off x="0" y="581891"/>
            <a:ext cx="18288000" cy="9705109"/>
          </a:xfrm>
          <a:prstGeom prst="rect">
            <a:avLst/>
          </a:prstGeom>
          <a:solidFill>
            <a:srgbClr val="FF0000">
              <a:alpha val="353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FA52-E7E0-864B-A502-D57789493E58}"/>
              </a:ext>
            </a:extLst>
          </p:cNvPr>
          <p:cNvSpPr>
            <a:spLocks noGrp="1"/>
          </p:cNvSpPr>
          <p:nvPr>
            <p:ph type="title"/>
          </p:nvPr>
        </p:nvSpPr>
        <p:spPr/>
        <p:txBody>
          <a:bodyPr/>
          <a:lstStyle/>
          <a:p>
            <a:r>
              <a:rPr lang="en-US" dirty="0"/>
              <a:t>Zero-Trust Network Access (ZTNA)</a:t>
            </a:r>
          </a:p>
        </p:txBody>
      </p:sp>
      <p:sp>
        <p:nvSpPr>
          <p:cNvPr id="3" name="Content Placeholder 2">
            <a:extLst>
              <a:ext uri="{FF2B5EF4-FFF2-40B4-BE49-F238E27FC236}">
                <a16:creationId xmlns:a16="http://schemas.microsoft.com/office/drawing/2014/main" id="{0555D8D0-AF94-4E47-9E56-29676B7F53D6}"/>
              </a:ext>
            </a:extLst>
          </p:cNvPr>
          <p:cNvSpPr>
            <a:spLocks noGrp="1"/>
          </p:cNvSpPr>
          <p:nvPr>
            <p:ph idx="1"/>
          </p:nvPr>
        </p:nvSpPr>
        <p:spPr/>
        <p:txBody>
          <a:bodyPr/>
          <a:lstStyle/>
          <a:p>
            <a:r>
              <a:rPr lang="en-US" dirty="0"/>
              <a:t>A small but important digression!</a:t>
            </a:r>
          </a:p>
          <a:p>
            <a:r>
              <a:rPr lang="en-US" dirty="0"/>
              <a:t>Note: Nothing in the previous example considered location</a:t>
            </a:r>
          </a:p>
          <a:p>
            <a:r>
              <a:rPr lang="en-US" dirty="0"/>
              <a:t>No “trusted” or “untrusted” locations or zones</a:t>
            </a:r>
          </a:p>
          <a:p>
            <a:r>
              <a:rPr lang="en-US" dirty="0"/>
              <a:t>No firewalls, no safe or unsafe networks</a:t>
            </a:r>
          </a:p>
          <a:p>
            <a:r>
              <a:rPr lang="en-US" dirty="0"/>
              <a:t>This will be one aspect of almost all future network access</a:t>
            </a:r>
          </a:p>
          <a:p>
            <a:r>
              <a:rPr lang="en-US" dirty="0"/>
              <a:t>ZTNA is defined in NIST SP 800-207</a:t>
            </a:r>
          </a:p>
          <a:p>
            <a:r>
              <a:rPr lang="en-US" dirty="0"/>
              <a:t>Some of your homework tonight is to have a look at it!</a:t>
            </a:r>
          </a:p>
          <a:p>
            <a:endParaRPr lang="en-US" dirty="0"/>
          </a:p>
        </p:txBody>
      </p:sp>
    </p:spTree>
    <p:extLst>
      <p:ext uri="{BB962C8B-B14F-4D97-AF65-F5344CB8AC3E}">
        <p14:creationId xmlns:p14="http://schemas.microsoft.com/office/powerpoint/2010/main" val="2415915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E57F-3098-4428-986C-06D487F97A5D}"/>
              </a:ext>
            </a:extLst>
          </p:cNvPr>
          <p:cNvSpPr>
            <a:spLocks noGrp="1"/>
          </p:cNvSpPr>
          <p:nvPr>
            <p:ph type="title"/>
          </p:nvPr>
        </p:nvSpPr>
        <p:spPr/>
        <p:txBody>
          <a:bodyPr/>
          <a:lstStyle/>
          <a:p>
            <a:r>
              <a:rPr lang="en-US" altLang="zh-CN"/>
              <a:t>Authentication Protocol Operations</a:t>
            </a:r>
          </a:p>
        </p:txBody>
      </p:sp>
      <p:sp>
        <p:nvSpPr>
          <p:cNvPr id="3" name="Text Placeholder 2">
            <a:extLst>
              <a:ext uri="{FF2B5EF4-FFF2-40B4-BE49-F238E27FC236}">
                <a16:creationId xmlns:a16="http://schemas.microsoft.com/office/drawing/2014/main" id="{DDE17FD1-0F8E-43AB-9221-6B4BCA3E6203}"/>
              </a:ext>
            </a:extLst>
          </p:cNvPr>
          <p:cNvSpPr>
            <a:spLocks noGrp="1"/>
          </p:cNvSpPr>
          <p:nvPr>
            <p:ph idx="1"/>
          </p:nvPr>
        </p:nvSpPr>
        <p:spPr>
          <a:xfrm>
            <a:off x="1257300" y="2193130"/>
            <a:ext cx="11502736" cy="7518905"/>
          </a:xfrm>
        </p:spPr>
        <p:txBody>
          <a:bodyPr>
            <a:normAutofit fontScale="92500" lnSpcReduction="20000"/>
          </a:bodyPr>
          <a:lstStyle/>
          <a:p>
            <a:pPr lvl="0"/>
            <a:r>
              <a:rPr lang="en-US" altLang="zh-CN" dirty="0"/>
              <a:t>Protocols</a:t>
            </a:r>
          </a:p>
          <a:p>
            <a:pPr lvl="1"/>
            <a:r>
              <a:rPr lang="en-US" altLang="zh-CN" dirty="0"/>
              <a:t>PAP and CHAP – the first generation of simple authentication</a:t>
            </a:r>
          </a:p>
          <a:p>
            <a:pPr lvl="1"/>
            <a:r>
              <a:rPr lang="en-US" altLang="zh-CN" dirty="0"/>
              <a:t>RADIUS and Diameter – full AAA services provided by NAS servers</a:t>
            </a:r>
          </a:p>
          <a:p>
            <a:pPr lvl="1"/>
            <a:r>
              <a:rPr lang="en-US" altLang="zh-CN" dirty="0"/>
              <a:t>EAP – 802.1x, part of WiFi and Ethernet</a:t>
            </a:r>
          </a:p>
          <a:p>
            <a:pPr lvl="1"/>
            <a:r>
              <a:rPr lang="en-US" altLang="zh-CN" dirty="0"/>
              <a:t>Kerberos – Used in Windows and elsewhere</a:t>
            </a:r>
          </a:p>
          <a:p>
            <a:pPr lvl="1"/>
            <a:r>
              <a:rPr lang="en-US" altLang="zh-CN" dirty="0"/>
              <a:t>OpenID</a:t>
            </a:r>
          </a:p>
          <a:p>
            <a:pPr lvl="1"/>
            <a:r>
              <a:rPr lang="en-US" altLang="zh-CN" dirty="0" err="1"/>
              <a:t>Oauth</a:t>
            </a:r>
            <a:endParaRPr lang="en-US" altLang="zh-CN" dirty="0"/>
          </a:p>
          <a:p>
            <a:pPr lvl="0"/>
            <a:r>
              <a:rPr lang="en-US" altLang="zh-CN" dirty="0"/>
              <a:t>Trusted third parties as ID Brokers and more</a:t>
            </a:r>
          </a:p>
          <a:p>
            <a:pPr lvl="1"/>
            <a:r>
              <a:rPr lang="en-US" altLang="zh-CN" dirty="0"/>
              <a:t>Google Sign-In</a:t>
            </a:r>
          </a:p>
          <a:p>
            <a:pPr lvl="1"/>
            <a:r>
              <a:rPr lang="en-US" altLang="zh-CN" dirty="0"/>
              <a:t>Facebook Connect</a:t>
            </a:r>
          </a:p>
          <a:p>
            <a:pPr lvl="1"/>
            <a:r>
              <a:rPr lang="en-US" altLang="zh-CN" dirty="0"/>
              <a:t>Log in with Apple</a:t>
            </a:r>
          </a:p>
          <a:p>
            <a:r>
              <a:rPr lang="en-US" altLang="zh-CN" dirty="0"/>
              <a:t>What privacy issues do these third-party authentication schemes raise?</a:t>
            </a:r>
          </a:p>
        </p:txBody>
      </p:sp>
      <p:pic>
        <p:nvPicPr>
          <p:cNvPr id="3082" name="Picture 10">
            <a:extLst>
              <a:ext uri="{FF2B5EF4-FFF2-40B4-BE49-F238E27FC236}">
                <a16:creationId xmlns:a16="http://schemas.microsoft.com/office/drawing/2014/main" id="{D6E051BE-7478-5640-B481-8BA169C90FF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69140" y="7528073"/>
            <a:ext cx="1988699" cy="199470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D541BA6-54DF-F541-9286-1EFB9C2E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69168" y="4856554"/>
            <a:ext cx="3614996" cy="1355624"/>
          </a:xfrm>
          <a:prstGeom prst="rect">
            <a:avLst/>
          </a:prstGeom>
        </p:spPr>
      </p:pic>
      <p:sp>
        <p:nvSpPr>
          <p:cNvPr id="16" name="TextBox 15">
            <a:extLst>
              <a:ext uri="{FF2B5EF4-FFF2-40B4-BE49-F238E27FC236}">
                <a16:creationId xmlns:a16="http://schemas.microsoft.com/office/drawing/2014/main" id="{44220BAA-60ED-2D4C-99D8-D6688115A4D5}"/>
              </a:ext>
            </a:extLst>
          </p:cNvPr>
          <p:cNvSpPr txBox="1"/>
          <p:nvPr/>
        </p:nvSpPr>
        <p:spPr>
          <a:xfrm>
            <a:off x="14146587" y="6500793"/>
            <a:ext cx="3391041" cy="738664"/>
          </a:xfrm>
          <a:prstGeom prst="rect">
            <a:avLst/>
          </a:prstGeom>
          <a:noFill/>
        </p:spPr>
        <p:txBody>
          <a:bodyPr wrap="square" rtlCol="0">
            <a:spAutoFit/>
          </a:bodyPr>
          <a:lstStyle/>
          <a:p>
            <a:r>
              <a:rPr lang="en-US" sz="4200" dirty="0">
                <a:latin typeface="Andale Mono" panose="020B0509000000000004" pitchFamily="49" charset="0"/>
              </a:rPr>
              <a:t>RADIUS</a:t>
            </a:r>
          </a:p>
        </p:txBody>
      </p:sp>
      <p:pic>
        <p:nvPicPr>
          <p:cNvPr id="19" name="Picture 18" descr="A screenshot of a cell phone&#10;&#10;Description automatically generated">
            <a:extLst>
              <a:ext uri="{FF2B5EF4-FFF2-40B4-BE49-F238E27FC236}">
                <a16:creationId xmlns:a16="http://schemas.microsoft.com/office/drawing/2014/main" id="{006BFF87-A38D-0948-BBDD-B7A45E1B0B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8744" y="1368294"/>
            <a:ext cx="4038884" cy="3228975"/>
          </a:xfrm>
          <a:prstGeom prst="rect">
            <a:avLst/>
          </a:prstGeom>
          <a:ln w="9525">
            <a:solidFill>
              <a:schemeClr val="tx1"/>
            </a:solidFill>
          </a:ln>
        </p:spPr>
      </p:pic>
      <p:sp>
        <p:nvSpPr>
          <p:cNvPr id="8" name="Slide Number Placeholder 3">
            <a:extLst>
              <a:ext uri="{FF2B5EF4-FFF2-40B4-BE49-F238E27FC236}">
                <a16:creationId xmlns:a16="http://schemas.microsoft.com/office/drawing/2014/main" id="{93FE492A-6A47-4FA8-80F8-A5221F1DB1A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52</a:t>
            </a:fld>
            <a:endParaRPr lang="en-US" sz="1350"/>
          </a:p>
        </p:txBody>
      </p:sp>
    </p:spTree>
    <p:extLst>
      <p:ext uri="{BB962C8B-B14F-4D97-AF65-F5344CB8AC3E}">
        <p14:creationId xmlns:p14="http://schemas.microsoft.com/office/powerpoint/2010/main" val="555721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2D4C-0F41-4894-929D-AAAA2AF48A35}"/>
              </a:ext>
            </a:extLst>
          </p:cNvPr>
          <p:cNvSpPr>
            <a:spLocks noGrp="1"/>
          </p:cNvSpPr>
          <p:nvPr>
            <p:ph type="title"/>
          </p:nvPr>
        </p:nvSpPr>
        <p:spPr>
          <a:xfrm>
            <a:off x="584439" y="204786"/>
            <a:ext cx="17481888" cy="1988345"/>
          </a:xfrm>
        </p:spPr>
        <p:txBody>
          <a:bodyPr/>
          <a:lstStyle/>
          <a:p>
            <a:r>
              <a:rPr lang="en-US" altLang="zh-CN" dirty="0"/>
              <a:t>How and when do you authenticate yourself?</a:t>
            </a:r>
          </a:p>
        </p:txBody>
      </p:sp>
      <p:sp>
        <p:nvSpPr>
          <p:cNvPr id="3" name="Text Placeholder 2">
            <a:extLst>
              <a:ext uri="{FF2B5EF4-FFF2-40B4-BE49-F238E27FC236}">
                <a16:creationId xmlns:a16="http://schemas.microsoft.com/office/drawing/2014/main" id="{D29B1F97-F0D1-4D92-B8A0-56470349BF03}"/>
              </a:ext>
            </a:extLst>
          </p:cNvPr>
          <p:cNvSpPr>
            <a:spLocks noGrp="1"/>
          </p:cNvSpPr>
          <p:nvPr>
            <p:ph idx="1"/>
          </p:nvPr>
        </p:nvSpPr>
        <p:spPr>
          <a:xfrm>
            <a:off x="1257300" y="2193131"/>
            <a:ext cx="16573500" cy="6967198"/>
          </a:xfrm>
        </p:spPr>
        <p:txBody>
          <a:bodyPr>
            <a:normAutofit fontScale="70000" lnSpcReduction="20000"/>
          </a:bodyPr>
          <a:lstStyle/>
          <a:p>
            <a:pPr lvl="0"/>
            <a:r>
              <a:rPr lang="en-US" altLang="zh-CN" dirty="0"/>
              <a:t>We can provide digital proof of identity in a card or chip</a:t>
            </a:r>
          </a:p>
          <a:p>
            <a:pPr lvl="1"/>
            <a:r>
              <a:rPr lang="en-US" altLang="zh-CN" dirty="0"/>
              <a:t>Many governments use one for access to services, to prove citizenship, and to allow digital signatures.</a:t>
            </a:r>
          </a:p>
          <a:p>
            <a:pPr lvl="1"/>
            <a:r>
              <a:rPr lang="en-US" altLang="zh-CN" dirty="0"/>
              <a:t>The US does not do this, leaving </a:t>
            </a:r>
            <a:r>
              <a:rPr lang="en-US" altLang="zh-CN" dirty="0" err="1"/>
              <a:t>eIDs</a:t>
            </a:r>
            <a:r>
              <a:rPr lang="en-US" altLang="zh-CN" dirty="0"/>
              <a:t> to organizations. </a:t>
            </a:r>
          </a:p>
          <a:p>
            <a:pPr lvl="1"/>
            <a:r>
              <a:rPr lang="en-US" altLang="zh-CN" dirty="0"/>
              <a:t>Social Security Cards aren’t electronic.</a:t>
            </a:r>
          </a:p>
          <a:p>
            <a:pPr lvl="1"/>
            <a:r>
              <a:rPr lang="en-US" altLang="zh-CN" dirty="0"/>
              <a:t>What you think of this is up to you.</a:t>
            </a:r>
          </a:p>
          <a:p>
            <a:r>
              <a:rPr lang="en-US" altLang="zh-CN" dirty="0"/>
              <a:t>FDIC employees have a digital ID card with multiple uses</a:t>
            </a:r>
          </a:p>
          <a:p>
            <a:pPr lvl="0"/>
            <a:r>
              <a:rPr lang="en-US" altLang="zh-CN" dirty="0"/>
              <a:t>Do you have cards? Tokens? What kind are they?</a:t>
            </a:r>
          </a:p>
          <a:p>
            <a:pPr lvl="0"/>
            <a:r>
              <a:rPr lang="en-US" altLang="zh-CN" dirty="0"/>
              <a:t>Do you have other methods of ID and Authorization?</a:t>
            </a:r>
          </a:p>
          <a:p>
            <a:pPr lvl="0"/>
            <a:r>
              <a:rPr lang="en-US" altLang="zh-CN" dirty="0"/>
              <a:t>Must you ever prove </a:t>
            </a:r>
            <a:r>
              <a:rPr lang="en-US" altLang="zh-CN" b="1" dirty="0"/>
              <a:t>who you’re not</a:t>
            </a:r>
            <a:r>
              <a:rPr lang="en-US" altLang="zh-CN" dirty="0"/>
              <a:t>? Through what process?</a:t>
            </a:r>
          </a:p>
          <a:p>
            <a:pPr lvl="0"/>
            <a:r>
              <a:rPr lang="en-US" altLang="zh-CN" dirty="0"/>
              <a:t>What’s being authenticated? You? Your computer? Your card?</a:t>
            </a:r>
          </a:p>
          <a:p>
            <a:pPr lvl="0"/>
            <a:endParaRPr lang="en-US" altLang="zh-CN" dirty="0"/>
          </a:p>
          <a:p>
            <a:pPr lvl="0"/>
            <a:r>
              <a:rPr lang="en-US" altLang="zh-CN" dirty="0"/>
              <a:t>Can you imagine other authentication mechanisms?</a:t>
            </a:r>
          </a:p>
          <a:p>
            <a:pPr lvl="0"/>
            <a:r>
              <a:rPr lang="en-US" altLang="zh-CN" dirty="0"/>
              <a:t>Have you used Google or Facebook authentication?</a:t>
            </a:r>
          </a:p>
          <a:p>
            <a:pPr lvl="0"/>
            <a:r>
              <a:rPr lang="en-US" altLang="zh-CN" dirty="0"/>
              <a:t>What do you think of the current trend towards MFA?</a:t>
            </a:r>
          </a:p>
          <a:p>
            <a:pPr lvl="0"/>
            <a:endParaRPr lang="en-US" altLang="zh-CN" dirty="0"/>
          </a:p>
        </p:txBody>
      </p:sp>
      <p:pic>
        <p:nvPicPr>
          <p:cNvPr id="1026" name="Picture 2" descr="Image result for us military cac card">
            <a:extLst>
              <a:ext uri="{FF2B5EF4-FFF2-40B4-BE49-F238E27FC236}">
                <a16:creationId xmlns:a16="http://schemas.microsoft.com/office/drawing/2014/main" id="{8FE595A8-9B71-B24D-BBC9-250482953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23877">
            <a:off x="13342935" y="4450414"/>
            <a:ext cx="3184533" cy="50227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C8DC308-B05D-49C4-96F1-5C20F34E184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53</a:t>
            </a:fld>
            <a:endParaRPr lang="en-US" sz="1350"/>
          </a:p>
        </p:txBody>
      </p:sp>
    </p:spTree>
    <p:extLst>
      <p:ext uri="{BB962C8B-B14F-4D97-AF65-F5344CB8AC3E}">
        <p14:creationId xmlns:p14="http://schemas.microsoft.com/office/powerpoint/2010/main" val="2988449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259-956A-4BA4-89A4-B2C8BED9A2A7}"/>
              </a:ext>
            </a:extLst>
          </p:cNvPr>
          <p:cNvSpPr>
            <a:spLocks noGrp="1"/>
          </p:cNvSpPr>
          <p:nvPr>
            <p:ph type="title"/>
          </p:nvPr>
        </p:nvSpPr>
        <p:spPr/>
        <p:txBody>
          <a:bodyPr/>
          <a:lstStyle/>
          <a:p>
            <a:r>
              <a:rPr lang="en-US" altLang="zh-CN"/>
              <a:t>Certificates</a:t>
            </a:r>
          </a:p>
        </p:txBody>
      </p:sp>
      <p:sp>
        <p:nvSpPr>
          <p:cNvPr id="3" name="Text Placeholder 2">
            <a:extLst>
              <a:ext uri="{FF2B5EF4-FFF2-40B4-BE49-F238E27FC236}">
                <a16:creationId xmlns:a16="http://schemas.microsoft.com/office/drawing/2014/main" id="{F75FF181-D2B3-4BD3-AD71-7B1E62F0A3BD}"/>
              </a:ext>
            </a:extLst>
          </p:cNvPr>
          <p:cNvSpPr>
            <a:spLocks noGrp="1"/>
          </p:cNvSpPr>
          <p:nvPr>
            <p:ph idx="1"/>
          </p:nvPr>
        </p:nvSpPr>
        <p:spPr>
          <a:xfrm>
            <a:off x="1257301" y="2193130"/>
            <a:ext cx="11412670" cy="7636669"/>
          </a:xfrm>
        </p:spPr>
        <p:txBody>
          <a:bodyPr>
            <a:normAutofit fontScale="77500" lnSpcReduction="20000"/>
          </a:bodyPr>
          <a:lstStyle/>
          <a:p>
            <a:pPr lvl="0"/>
            <a:r>
              <a:rPr lang="en-US" altLang="zh-CN" dirty="0"/>
              <a:t>A form of digital ID in an encrypted file (X.509)</a:t>
            </a:r>
          </a:p>
          <a:p>
            <a:pPr lvl="1"/>
            <a:r>
              <a:rPr lang="en-US" altLang="zh-CN" dirty="0"/>
              <a:t>Crucially, it contains a public key and your ID info</a:t>
            </a:r>
          </a:p>
          <a:p>
            <a:pPr lvl="0"/>
            <a:r>
              <a:rPr lang="en-US" altLang="zh-CN" dirty="0"/>
              <a:t>Information in a certificate is guaranteed by a certificate authority (CA)</a:t>
            </a:r>
          </a:p>
          <a:p>
            <a:pPr lvl="1"/>
            <a:r>
              <a:rPr lang="en-US" altLang="zh-CN" dirty="0"/>
              <a:t>Certificates are issued by companies like Verisign, Entrust, Thawte, Digi-sign, etc. You can also create them yourself!</a:t>
            </a:r>
          </a:p>
          <a:p>
            <a:pPr lvl="1"/>
            <a:r>
              <a:rPr lang="en-US" altLang="zh-CN" dirty="0"/>
              <a:t>All certificates have the same basic level of “trust”</a:t>
            </a:r>
          </a:p>
          <a:p>
            <a:pPr lvl="2"/>
            <a:r>
              <a:rPr lang="en-US" altLang="zh-CN" dirty="0"/>
              <a:t>So users must be aware of the source of their CA’s authority</a:t>
            </a:r>
          </a:p>
          <a:p>
            <a:pPr lvl="0"/>
            <a:r>
              <a:rPr lang="en-US" altLang="zh-CN" dirty="0"/>
              <a:t>Different applications use different Digital Certificates</a:t>
            </a:r>
          </a:p>
          <a:p>
            <a:pPr lvl="1"/>
            <a:r>
              <a:rPr lang="en-US" altLang="zh-CN" dirty="0"/>
              <a:t>SSL VPNs (for HTTPS websites)</a:t>
            </a:r>
          </a:p>
          <a:p>
            <a:pPr lvl="1"/>
            <a:r>
              <a:rPr lang="en-US" altLang="zh-CN" dirty="0"/>
              <a:t>Software Signing (to prove your software is </a:t>
            </a:r>
            <a:br>
              <a:rPr lang="en-US" altLang="zh-CN" dirty="0"/>
            </a:br>
            <a:r>
              <a:rPr lang="en-US" altLang="zh-CN" dirty="0"/>
              <a:t>from the source you trust)</a:t>
            </a:r>
          </a:p>
          <a:p>
            <a:pPr lvl="1"/>
            <a:r>
              <a:rPr lang="en-US" altLang="zh-CN" dirty="0"/>
              <a:t>Client IDs (to authenticate individuals to each other </a:t>
            </a:r>
            <a:br>
              <a:rPr lang="en-US" altLang="zh-CN" dirty="0"/>
            </a:br>
            <a:r>
              <a:rPr lang="en-US" altLang="zh-CN" dirty="0"/>
              <a:t>or to some organization)</a:t>
            </a:r>
          </a:p>
          <a:p>
            <a:r>
              <a:rPr lang="en-US" altLang="zh-CN" dirty="0"/>
              <a:t>A certificate is only as trustable as you think it is</a:t>
            </a:r>
          </a:p>
          <a:p>
            <a:pPr lvl="1"/>
            <a:r>
              <a:rPr lang="en-US" altLang="zh-CN" dirty="0"/>
              <a:t>Just seeing “https” only proves so much.</a:t>
            </a:r>
          </a:p>
        </p:txBody>
      </p:sp>
      <p:grpSp>
        <p:nvGrpSpPr>
          <p:cNvPr id="14" name="Group 13">
            <a:extLst>
              <a:ext uri="{FF2B5EF4-FFF2-40B4-BE49-F238E27FC236}">
                <a16:creationId xmlns:a16="http://schemas.microsoft.com/office/drawing/2014/main" id="{5958B358-052E-6F44-9F2E-E11A77812AF7}"/>
              </a:ext>
            </a:extLst>
          </p:cNvPr>
          <p:cNvGrpSpPr/>
          <p:nvPr/>
        </p:nvGrpSpPr>
        <p:grpSpPr>
          <a:xfrm>
            <a:off x="12295005" y="4121983"/>
            <a:ext cx="5839681" cy="4295557"/>
            <a:chOff x="8338456" y="2844005"/>
            <a:chExt cx="3429001" cy="2654101"/>
          </a:xfrm>
        </p:grpSpPr>
        <p:sp>
          <p:nvSpPr>
            <p:cNvPr id="10" name="Rectangle 9">
              <a:extLst>
                <a:ext uri="{FF2B5EF4-FFF2-40B4-BE49-F238E27FC236}">
                  <a16:creationId xmlns:a16="http://schemas.microsoft.com/office/drawing/2014/main" id="{CE3A6DDF-BAD7-3F4B-86CE-A1682BB01DD9}"/>
                </a:ext>
              </a:extLst>
            </p:cNvPr>
            <p:cNvSpPr/>
            <p:nvPr/>
          </p:nvSpPr>
          <p:spPr bwMode="auto">
            <a:xfrm>
              <a:off x="8338456" y="2844005"/>
              <a:ext cx="3429001" cy="378266"/>
            </a:xfrm>
            <a:prstGeom prst="rect">
              <a:avLst/>
            </a:prstGeom>
            <a:solidFill>
              <a:schemeClr val="accent1"/>
            </a:solidFill>
            <a:ln w="762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 name="Group 7">
              <a:extLst>
                <a:ext uri="{FF2B5EF4-FFF2-40B4-BE49-F238E27FC236}">
                  <a16:creationId xmlns:a16="http://schemas.microsoft.com/office/drawing/2014/main" id="{235FE925-465B-1F41-A14C-B74DA4F96A2E}"/>
                </a:ext>
              </a:extLst>
            </p:cNvPr>
            <p:cNvGrpSpPr/>
            <p:nvPr/>
          </p:nvGrpSpPr>
          <p:grpSpPr>
            <a:xfrm>
              <a:off x="8338457" y="2844005"/>
              <a:ext cx="3429000" cy="2654101"/>
              <a:chOff x="8382000" y="2868612"/>
              <a:chExt cx="3429000" cy="2654101"/>
            </a:xfrm>
          </p:grpSpPr>
          <p:pic>
            <p:nvPicPr>
              <p:cNvPr id="7" name="Picture 6" descr="A picture containing red, holding, white, game&#10;&#10;Description automatically generated">
                <a:extLst>
                  <a:ext uri="{FF2B5EF4-FFF2-40B4-BE49-F238E27FC236}">
                    <a16:creationId xmlns:a16="http://schemas.microsoft.com/office/drawing/2014/main" id="{26D2615F-3E4D-F64E-AB1A-04FCE52728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6354" y="2868612"/>
                <a:ext cx="3424646" cy="2654101"/>
              </a:xfrm>
              <a:prstGeom prst="rect">
                <a:avLst/>
              </a:prstGeom>
            </p:spPr>
          </p:pic>
          <p:pic>
            <p:nvPicPr>
              <p:cNvPr id="5" name="Picture 4" descr="A close up of a sign&#10;&#10;Description automatically generated">
                <a:extLst>
                  <a:ext uri="{FF2B5EF4-FFF2-40B4-BE49-F238E27FC236}">
                    <a16:creationId xmlns:a16="http://schemas.microsoft.com/office/drawing/2014/main" id="{68821AE9-63FE-3140-9A3C-5190AD67F4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0" y="4741604"/>
                <a:ext cx="781109" cy="781109"/>
              </a:xfrm>
              <a:prstGeom prst="rect">
                <a:avLst/>
              </a:prstGeom>
            </p:spPr>
          </p:pic>
        </p:grpSp>
        <p:sp>
          <p:nvSpPr>
            <p:cNvPr id="9" name="TextBox 8">
              <a:extLst>
                <a:ext uri="{FF2B5EF4-FFF2-40B4-BE49-F238E27FC236}">
                  <a16:creationId xmlns:a16="http://schemas.microsoft.com/office/drawing/2014/main" id="{0D55D751-E9C6-A742-B4F9-3B245AFBD36E}"/>
                </a:ext>
              </a:extLst>
            </p:cNvPr>
            <p:cNvSpPr txBox="1"/>
            <p:nvPr/>
          </p:nvSpPr>
          <p:spPr>
            <a:xfrm>
              <a:off x="8536577" y="3757080"/>
              <a:ext cx="3124200" cy="673834"/>
            </a:xfrm>
            <a:prstGeom prst="rect">
              <a:avLst/>
            </a:prstGeom>
            <a:noFill/>
          </p:spPr>
          <p:txBody>
            <a:bodyPr wrap="square" rtlCol="0">
              <a:spAutoFit/>
            </a:bodyPr>
            <a:lstStyle/>
            <a:p>
              <a:r>
                <a:rPr lang="en-US" sz="3000">
                  <a:latin typeface="Snell Roundhand" panose="02000603080000090004" pitchFamily="2" charset="77"/>
                </a:rPr>
                <a:t>Please trust that you can safely conduct an SSL session with me.</a:t>
              </a:r>
            </a:p>
          </p:txBody>
        </p:sp>
      </p:grpSp>
      <p:sp>
        <p:nvSpPr>
          <p:cNvPr id="11" name="Slide Number Placeholder 3">
            <a:extLst>
              <a:ext uri="{FF2B5EF4-FFF2-40B4-BE49-F238E27FC236}">
                <a16:creationId xmlns:a16="http://schemas.microsoft.com/office/drawing/2014/main" id="{43E13C20-2906-42D4-8A7D-9FEF6F9446A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54</a:t>
            </a:fld>
            <a:endParaRPr lang="en-US" sz="1350"/>
          </a:p>
        </p:txBody>
      </p:sp>
    </p:spTree>
    <p:extLst>
      <p:ext uri="{BB962C8B-B14F-4D97-AF65-F5344CB8AC3E}">
        <p14:creationId xmlns:p14="http://schemas.microsoft.com/office/powerpoint/2010/main" val="1420252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verisign logo">
            <a:extLst>
              <a:ext uri="{FF2B5EF4-FFF2-40B4-BE49-F238E27FC236}">
                <a16:creationId xmlns:a16="http://schemas.microsoft.com/office/drawing/2014/main" id="{2CE11641-59DF-674C-9ECA-5EBAB26379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74461" y="1818934"/>
            <a:ext cx="4229100" cy="22100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digicert logo">
            <a:extLst>
              <a:ext uri="{FF2B5EF4-FFF2-40B4-BE49-F238E27FC236}">
                <a16:creationId xmlns:a16="http://schemas.microsoft.com/office/drawing/2014/main" id="{317123A5-4E1F-B545-9D63-D2EE86D11F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846885" y="6632709"/>
            <a:ext cx="3378197" cy="18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4F0BC-DAB8-674F-8DBC-0D90B20A57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08525" y="3876179"/>
            <a:ext cx="4914900" cy="1332561"/>
          </a:xfrm>
          <a:prstGeom prst="rect">
            <a:avLst/>
          </a:prstGeom>
        </p:spPr>
      </p:pic>
      <p:pic>
        <p:nvPicPr>
          <p:cNvPr id="1031" name="Picture 7" descr="Image result for verisign logo">
            <a:extLst>
              <a:ext uri="{FF2B5EF4-FFF2-40B4-BE49-F238E27FC236}">
                <a16:creationId xmlns:a16="http://schemas.microsoft.com/office/drawing/2014/main" id="{93AAE62C-5A51-8F40-98C0-B455C378BA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666035" y="5493450"/>
            <a:ext cx="2559047" cy="1328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B636B-DEB4-E445-A7B2-45BC4355A574}"/>
              </a:ext>
            </a:extLst>
          </p:cNvPr>
          <p:cNvSpPr>
            <a:spLocks noGrp="1"/>
          </p:cNvSpPr>
          <p:nvPr>
            <p:ph type="title"/>
          </p:nvPr>
        </p:nvSpPr>
        <p:spPr/>
        <p:txBody>
          <a:bodyPr/>
          <a:lstStyle/>
          <a:p>
            <a:r>
              <a:rPr lang="en-US"/>
              <a:t>Certificates in Daily Use</a:t>
            </a:r>
          </a:p>
        </p:txBody>
      </p:sp>
      <p:sp>
        <p:nvSpPr>
          <p:cNvPr id="3" name="Text Placeholder 2">
            <a:extLst>
              <a:ext uri="{FF2B5EF4-FFF2-40B4-BE49-F238E27FC236}">
                <a16:creationId xmlns:a16="http://schemas.microsoft.com/office/drawing/2014/main" id="{E8C9628A-7600-1848-B214-E17D0E8F4AAE}"/>
              </a:ext>
            </a:extLst>
          </p:cNvPr>
          <p:cNvSpPr>
            <a:spLocks noGrp="1"/>
          </p:cNvSpPr>
          <p:nvPr>
            <p:ph idx="1"/>
          </p:nvPr>
        </p:nvSpPr>
        <p:spPr/>
        <p:txBody>
          <a:bodyPr>
            <a:normAutofit fontScale="92500" lnSpcReduction="20000"/>
          </a:bodyPr>
          <a:lstStyle/>
          <a:p>
            <a:r>
              <a:rPr lang="en-US" dirty="0"/>
              <a:t>Expiration – certificates have a lifetime</a:t>
            </a:r>
          </a:p>
          <a:p>
            <a:pPr lvl="1"/>
            <a:r>
              <a:rPr lang="en-US" dirty="0"/>
              <a:t>Have you ever seen one that’s expired?</a:t>
            </a:r>
          </a:p>
          <a:p>
            <a:pPr lvl="1"/>
            <a:r>
              <a:rPr lang="en-US" dirty="0"/>
              <a:t>What happens when you encounter one?</a:t>
            </a:r>
          </a:p>
          <a:p>
            <a:r>
              <a:rPr lang="en-US" dirty="0"/>
              <a:t>Roots, CAs, Self-signed certs</a:t>
            </a:r>
          </a:p>
          <a:p>
            <a:pPr lvl="1"/>
            <a:r>
              <a:rPr lang="en-US" dirty="0"/>
              <a:t>How do you know whom to trust, and how much?</a:t>
            </a:r>
          </a:p>
          <a:p>
            <a:pPr lvl="1"/>
            <a:r>
              <a:rPr lang="en-US" dirty="0"/>
              <a:t>What’s the difference between Verisign, </a:t>
            </a:r>
            <a:r>
              <a:rPr lang="en-US" dirty="0" err="1"/>
              <a:t>Digicert</a:t>
            </a:r>
            <a:r>
              <a:rPr lang="en-US" dirty="0"/>
              <a:t>, </a:t>
            </a:r>
            <a:br>
              <a:rPr lang="en-US" dirty="0"/>
            </a:br>
            <a:r>
              <a:rPr lang="en-US" dirty="0"/>
              <a:t>and Let’s Encrypt?</a:t>
            </a:r>
          </a:p>
          <a:p>
            <a:r>
              <a:rPr lang="en-US" dirty="0"/>
              <a:t>Questions for Exams</a:t>
            </a:r>
          </a:p>
          <a:p>
            <a:pPr lvl="1"/>
            <a:r>
              <a:rPr lang="en-US" dirty="0"/>
              <a:t>What certificates do you have, and how did you get them?</a:t>
            </a:r>
          </a:p>
          <a:p>
            <a:pPr lvl="1"/>
            <a:r>
              <a:rPr lang="en-US" dirty="0"/>
              <a:t>Are they all legitimate and authentic? How do you know?</a:t>
            </a:r>
          </a:p>
          <a:p>
            <a:pPr lvl="1"/>
            <a:r>
              <a:rPr lang="en-US" dirty="0"/>
              <a:t>Do you have measures in place to ensure validity over time?</a:t>
            </a:r>
          </a:p>
          <a:p>
            <a:r>
              <a:rPr lang="en-US" dirty="0"/>
              <a:t>Demo on </a:t>
            </a:r>
            <a:r>
              <a:rPr lang="en-US" dirty="0" err="1"/>
              <a:t>Boingit.com</a:t>
            </a:r>
            <a:endParaRPr lang="en-US" dirty="0"/>
          </a:p>
          <a:p>
            <a:pPr lvl="1"/>
            <a:r>
              <a:rPr lang="en-US" dirty="0"/>
              <a:t>We’ll see how to validate a certificate via several different methods.</a:t>
            </a:r>
          </a:p>
          <a:p>
            <a:r>
              <a:rPr lang="en-US" dirty="0"/>
              <a:t>Now do it yourself on a site of your choice that matters to you.</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3E47D5E-2C89-194C-9D60-977E4CC860C2}"/>
              </a:ext>
            </a:extLst>
          </p:cNvPr>
          <p:cNvSpPr>
            <a:spLocks noGrp="1"/>
          </p:cNvSpPr>
          <p:nvPr>
            <p:ph type="sldNum" sz="quarter" idx="12"/>
          </p:nvPr>
        </p:nvSpPr>
        <p:spPr/>
        <p:txBody>
          <a:bodyPr/>
          <a:lstStyle/>
          <a:p>
            <a:fld id="{F96D9D12-19B9-42AB-8AD7-5653C77A8DE1}" type="slidenum">
              <a:rPr lang="en-US" smtClean="0"/>
              <a:t>55</a:t>
            </a:fld>
            <a:endParaRPr lang="en-US"/>
          </a:p>
        </p:txBody>
      </p:sp>
    </p:spTree>
    <p:extLst>
      <p:ext uri="{BB962C8B-B14F-4D97-AF65-F5344CB8AC3E}">
        <p14:creationId xmlns:p14="http://schemas.microsoft.com/office/powerpoint/2010/main" val="4373688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3ED-306F-3F4D-806D-1C11B983A7AA}"/>
              </a:ext>
            </a:extLst>
          </p:cNvPr>
          <p:cNvSpPr>
            <a:spLocks noGrp="1"/>
          </p:cNvSpPr>
          <p:nvPr>
            <p:ph type="title"/>
          </p:nvPr>
        </p:nvSpPr>
        <p:spPr/>
        <p:txBody>
          <a:bodyPr/>
          <a:lstStyle/>
          <a:p>
            <a:r>
              <a:rPr lang="en-US" dirty="0"/>
              <a:t>Zero Trust Architectures again</a:t>
            </a:r>
          </a:p>
        </p:txBody>
      </p:sp>
      <p:sp>
        <p:nvSpPr>
          <p:cNvPr id="3" name="Text Placeholder 2">
            <a:extLst>
              <a:ext uri="{FF2B5EF4-FFF2-40B4-BE49-F238E27FC236}">
                <a16:creationId xmlns:a16="http://schemas.microsoft.com/office/drawing/2014/main" id="{58FE6392-92F1-714E-BC2A-228D42FB3CAA}"/>
              </a:ext>
            </a:extLst>
          </p:cNvPr>
          <p:cNvSpPr>
            <a:spLocks noGrp="1"/>
          </p:cNvSpPr>
          <p:nvPr>
            <p:ph idx="1"/>
          </p:nvPr>
        </p:nvSpPr>
        <p:spPr>
          <a:xfrm>
            <a:off x="1257300" y="2193130"/>
            <a:ext cx="11475027" cy="8093869"/>
          </a:xfrm>
        </p:spPr>
        <p:txBody>
          <a:bodyPr>
            <a:normAutofit fontScale="85000" lnSpcReduction="20000"/>
          </a:bodyPr>
          <a:lstStyle/>
          <a:p>
            <a:r>
              <a:rPr lang="en-US" dirty="0"/>
              <a:t>No real “inside” or “outside” the network.</a:t>
            </a:r>
          </a:p>
          <a:p>
            <a:pPr lvl="1"/>
            <a:r>
              <a:rPr lang="en-US" dirty="0"/>
              <a:t>Every person or device requesting access must strictly authenticate.</a:t>
            </a:r>
          </a:p>
          <a:p>
            <a:pPr lvl="1"/>
            <a:r>
              <a:rPr lang="en-US" dirty="0"/>
              <a:t>Usually “authenticate” here means to each application.</a:t>
            </a:r>
          </a:p>
          <a:p>
            <a:pPr lvl="1"/>
            <a:r>
              <a:rPr lang="en-US" dirty="0"/>
              <a:t>Assumes attackers exist both “inside” and “outside”.</a:t>
            </a:r>
          </a:p>
          <a:p>
            <a:r>
              <a:rPr lang="en-US" dirty="0"/>
              <a:t>Not a product, more a philosophy and set of guidelines.</a:t>
            </a:r>
          </a:p>
          <a:p>
            <a:r>
              <a:rPr lang="en-US" dirty="0"/>
              <a:t>Related concepts include:</a:t>
            </a:r>
          </a:p>
          <a:p>
            <a:pPr lvl="1"/>
            <a:r>
              <a:rPr lang="en-US" dirty="0"/>
              <a:t>Least-privilege access.</a:t>
            </a:r>
          </a:p>
          <a:p>
            <a:pPr lvl="1"/>
            <a:r>
              <a:rPr lang="en-US" dirty="0" err="1"/>
              <a:t>Microsegmentation</a:t>
            </a:r>
            <a:r>
              <a:rPr lang="en-US" dirty="0"/>
              <a:t>.</a:t>
            </a:r>
          </a:p>
          <a:p>
            <a:pPr lvl="1"/>
            <a:r>
              <a:rPr lang="en-US" dirty="0"/>
              <a:t>Strong authentication using MFA.</a:t>
            </a:r>
          </a:p>
          <a:p>
            <a:r>
              <a:rPr lang="en-US" dirty="0"/>
              <a:t>Many security solutions tout adherence to ZT models</a:t>
            </a:r>
          </a:p>
          <a:p>
            <a:pPr lvl="1"/>
            <a:r>
              <a:rPr lang="en-US" dirty="0"/>
              <a:t>But it’s difficult to conform to guidelines that aren’t standards.</a:t>
            </a:r>
          </a:p>
          <a:p>
            <a:pPr lvl="1"/>
            <a:r>
              <a:rPr lang="en-US" dirty="0"/>
              <a:t>Still, the principles are useful in designing and evaluating / examining.</a:t>
            </a:r>
          </a:p>
        </p:txBody>
      </p:sp>
      <p:sp>
        <p:nvSpPr>
          <p:cNvPr id="4" name="Slide Number Placeholder 3">
            <a:extLst>
              <a:ext uri="{FF2B5EF4-FFF2-40B4-BE49-F238E27FC236}">
                <a16:creationId xmlns:a16="http://schemas.microsoft.com/office/drawing/2014/main" id="{0069DD3B-E620-AC4F-9475-5ABA3B3BB68B}"/>
              </a:ext>
            </a:extLst>
          </p:cNvPr>
          <p:cNvSpPr>
            <a:spLocks noGrp="1"/>
          </p:cNvSpPr>
          <p:nvPr>
            <p:ph type="sldNum" sz="quarter" idx="12"/>
          </p:nvPr>
        </p:nvSpPr>
        <p:spPr/>
        <p:txBody>
          <a:bodyPr/>
          <a:lstStyle/>
          <a:p>
            <a:fld id="{F96D9D12-19B9-42AB-8AD7-5653C77A8DE1}" type="slidenum">
              <a:rPr lang="en-US" smtClean="0"/>
              <a:t>56</a:t>
            </a:fld>
            <a:endParaRPr lang="en-US"/>
          </a:p>
        </p:txBody>
      </p:sp>
      <p:sp>
        <p:nvSpPr>
          <p:cNvPr id="5" name="TextBox 4">
            <a:extLst>
              <a:ext uri="{FF2B5EF4-FFF2-40B4-BE49-F238E27FC236}">
                <a16:creationId xmlns:a16="http://schemas.microsoft.com/office/drawing/2014/main" id="{8C8B85D4-BAEC-2547-80D1-41864D0A1105}"/>
              </a:ext>
            </a:extLst>
          </p:cNvPr>
          <p:cNvSpPr txBox="1"/>
          <p:nvPr/>
        </p:nvSpPr>
        <p:spPr>
          <a:xfrm>
            <a:off x="13773406" y="3827967"/>
            <a:ext cx="4139567" cy="2862322"/>
          </a:xfrm>
          <a:prstGeom prst="rect">
            <a:avLst/>
          </a:prstGeom>
          <a:noFill/>
        </p:spPr>
        <p:txBody>
          <a:bodyPr wrap="square" rtlCol="0">
            <a:spAutoFit/>
          </a:bodyPr>
          <a:lstStyle/>
          <a:p>
            <a:r>
              <a:rPr lang="en-US" sz="3600" dirty="0">
                <a:solidFill>
                  <a:schemeClr val="accent1">
                    <a:lumMod val="60000"/>
                    <a:lumOff val="40000"/>
                  </a:schemeClr>
                </a:solidFill>
                <a:latin typeface="Luminari" panose="02000505000000020004" pitchFamily="2" charset="0"/>
              </a:rPr>
              <a:t>The FFIEC Handbook suggests “multiple layers of access controls.”</a:t>
            </a:r>
          </a:p>
        </p:txBody>
      </p:sp>
      <p:sp>
        <p:nvSpPr>
          <p:cNvPr id="6" name="TextBox 5">
            <a:extLst>
              <a:ext uri="{FF2B5EF4-FFF2-40B4-BE49-F238E27FC236}">
                <a16:creationId xmlns:a16="http://schemas.microsoft.com/office/drawing/2014/main" id="{44DB1F1E-119C-7546-BB76-5BAAE41D8008}"/>
              </a:ext>
            </a:extLst>
          </p:cNvPr>
          <p:cNvSpPr txBox="1"/>
          <p:nvPr/>
        </p:nvSpPr>
        <p:spPr>
          <a:xfrm>
            <a:off x="13977240" y="6868246"/>
            <a:ext cx="3935733" cy="923330"/>
          </a:xfrm>
          <a:prstGeom prst="rect">
            <a:avLst/>
          </a:prstGeom>
          <a:noFill/>
        </p:spPr>
        <p:txBody>
          <a:bodyPr wrap="square" rtlCol="0">
            <a:spAutoFit/>
          </a:bodyPr>
          <a:lstStyle/>
          <a:p>
            <a:pPr algn="r"/>
            <a:r>
              <a:rPr lang="en-US" sz="2700" dirty="0">
                <a:latin typeface="+mj-lt"/>
              </a:rPr>
              <a:t>(Not zero trust exactly, but getting there…)</a:t>
            </a:r>
          </a:p>
        </p:txBody>
      </p:sp>
    </p:spTree>
    <p:extLst>
      <p:ext uri="{BB962C8B-B14F-4D97-AF65-F5344CB8AC3E}">
        <p14:creationId xmlns:p14="http://schemas.microsoft.com/office/powerpoint/2010/main" val="825491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DCBB-CCBE-4D0D-863E-2967E4D3FD39}"/>
              </a:ext>
            </a:extLst>
          </p:cNvPr>
          <p:cNvSpPr>
            <a:spLocks noGrp="1"/>
          </p:cNvSpPr>
          <p:nvPr>
            <p:ph type="title"/>
          </p:nvPr>
        </p:nvSpPr>
        <p:spPr>
          <a:xfrm>
            <a:off x="584438" y="204786"/>
            <a:ext cx="17703561" cy="1988345"/>
          </a:xfrm>
        </p:spPr>
        <p:txBody>
          <a:bodyPr/>
          <a:lstStyle/>
          <a:p>
            <a:r>
              <a:rPr lang="en-US" altLang="zh-CN" dirty="0"/>
              <a:t>Should Governments be Involved with All This?</a:t>
            </a:r>
          </a:p>
        </p:txBody>
      </p:sp>
      <p:sp>
        <p:nvSpPr>
          <p:cNvPr id="3" name="Text Placeholder 2">
            <a:extLst>
              <a:ext uri="{FF2B5EF4-FFF2-40B4-BE49-F238E27FC236}">
                <a16:creationId xmlns:a16="http://schemas.microsoft.com/office/drawing/2014/main" id="{AB2409E3-3969-4B62-90EE-2462B97A89A8}"/>
              </a:ext>
            </a:extLst>
          </p:cNvPr>
          <p:cNvSpPr>
            <a:spLocks noGrp="1"/>
          </p:cNvSpPr>
          <p:nvPr>
            <p:ph idx="1"/>
          </p:nvPr>
        </p:nvSpPr>
        <p:spPr/>
        <p:txBody>
          <a:bodyPr>
            <a:normAutofit/>
          </a:bodyPr>
          <a:lstStyle/>
          <a:p>
            <a:pPr lvl="0"/>
            <a:r>
              <a:rPr lang="en-US" altLang="zh-CN"/>
              <a:t>We’ve asked before if the Internet should be more regulated.</a:t>
            </a:r>
          </a:p>
          <a:p>
            <a:pPr marL="0" indent="0">
              <a:buNone/>
            </a:pPr>
            <a:r>
              <a:rPr lang="en-US" altLang="zh-CN"/>
              <a:t> </a:t>
            </a:r>
          </a:p>
          <a:p>
            <a:pPr lvl="0"/>
            <a:r>
              <a:rPr lang="en-US" altLang="zh-CN"/>
              <a:t>Should the government provide a digital ID? Why or why not?</a:t>
            </a:r>
          </a:p>
          <a:p>
            <a:pPr lvl="0"/>
            <a:endParaRPr lang="en-US" altLang="zh-CN"/>
          </a:p>
          <a:p>
            <a:pPr lvl="0"/>
            <a:r>
              <a:rPr lang="en-US" altLang="zh-CN"/>
              <a:t>Should the government be the “Top-level CA”?</a:t>
            </a:r>
          </a:p>
          <a:p>
            <a:pPr lvl="0"/>
            <a:endParaRPr lang="en-US" altLang="zh-CN"/>
          </a:p>
          <a:p>
            <a:pPr lvl="0"/>
            <a:r>
              <a:rPr lang="en-US" altLang="zh-CN"/>
              <a:t>Is the government involved already? If so, how so?</a:t>
            </a:r>
          </a:p>
        </p:txBody>
      </p:sp>
      <p:sp>
        <p:nvSpPr>
          <p:cNvPr id="4" name="Slide Number Placeholder 3">
            <a:extLst>
              <a:ext uri="{FF2B5EF4-FFF2-40B4-BE49-F238E27FC236}">
                <a16:creationId xmlns:a16="http://schemas.microsoft.com/office/drawing/2014/main" id="{A0B48AFC-9FF0-489C-841B-7DF0F80A73BB}"/>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57</a:t>
            </a:fld>
            <a:endParaRPr lang="en-US" sz="1350"/>
          </a:p>
        </p:txBody>
      </p:sp>
    </p:spTree>
    <p:extLst>
      <p:ext uri="{BB962C8B-B14F-4D97-AF65-F5344CB8AC3E}">
        <p14:creationId xmlns:p14="http://schemas.microsoft.com/office/powerpoint/2010/main" val="1169755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A71-52BF-4126-8BEB-4EC65BC625FA}"/>
              </a:ext>
            </a:extLst>
          </p:cNvPr>
          <p:cNvSpPr>
            <a:spLocks noGrp="1"/>
          </p:cNvSpPr>
          <p:nvPr>
            <p:ph type="title"/>
          </p:nvPr>
        </p:nvSpPr>
        <p:spPr/>
        <p:txBody>
          <a:bodyPr/>
          <a:lstStyle/>
          <a:p>
            <a:r>
              <a:rPr lang="en-US" altLang="zh-CN"/>
              <a:t>Cryptography</a:t>
            </a:r>
          </a:p>
        </p:txBody>
      </p:sp>
      <p:sp>
        <p:nvSpPr>
          <p:cNvPr id="3" name="Text Placeholder 2">
            <a:extLst>
              <a:ext uri="{FF2B5EF4-FFF2-40B4-BE49-F238E27FC236}">
                <a16:creationId xmlns:a16="http://schemas.microsoft.com/office/drawing/2014/main" id="{549061F2-E953-4177-A7CC-F306D4A56622}"/>
              </a:ext>
            </a:extLst>
          </p:cNvPr>
          <p:cNvSpPr>
            <a:spLocks noGrp="1"/>
          </p:cNvSpPr>
          <p:nvPr>
            <p:ph idx="1"/>
          </p:nvPr>
        </p:nvSpPr>
        <p:spPr>
          <a:xfrm>
            <a:off x="6803440" y="2193131"/>
            <a:ext cx="11459160" cy="7636669"/>
          </a:xfrm>
        </p:spPr>
        <p:txBody>
          <a:bodyPr>
            <a:normAutofit fontScale="85000" lnSpcReduction="10000"/>
          </a:bodyPr>
          <a:lstStyle/>
          <a:p>
            <a:pPr lvl="0"/>
            <a:r>
              <a:rPr lang="en-US" altLang="zh-CN" dirty="0"/>
              <a:t>Cryptography is the study of codes</a:t>
            </a:r>
          </a:p>
          <a:p>
            <a:pPr lvl="1"/>
            <a:r>
              <a:rPr lang="en-US" altLang="zh-CN" dirty="0"/>
              <a:t>You’ve probably heard about the huge role it played in WWII and other more modern conflicts</a:t>
            </a:r>
          </a:p>
          <a:p>
            <a:pPr lvl="1"/>
            <a:r>
              <a:rPr lang="en-US" altLang="zh-CN" dirty="0"/>
              <a:t>In our modern internet context, it concerns keeping digital information secret</a:t>
            </a:r>
          </a:p>
          <a:p>
            <a:pPr lvl="0"/>
            <a:r>
              <a:rPr lang="en-US" altLang="zh-CN" dirty="0"/>
              <a:t>It’s often called “crypto” but don’t confuse this with Blockchain, or Bitcoin or other cryptocurrencies</a:t>
            </a:r>
          </a:p>
          <a:p>
            <a:pPr lvl="0"/>
            <a:r>
              <a:rPr lang="en-US" altLang="zh-CN" dirty="0"/>
              <a:t>The basics are simple, but deep down there’s lots of techno math magic as you’d expect</a:t>
            </a:r>
          </a:p>
          <a:p>
            <a:pPr lvl="1"/>
            <a:r>
              <a:rPr lang="en-US" altLang="zh-CN" dirty="0"/>
              <a:t>We’re not going there…well, maybe just a little</a:t>
            </a:r>
          </a:p>
          <a:p>
            <a:r>
              <a:rPr lang="en-US" altLang="zh-CN" dirty="0"/>
              <a:t>This book should be your reference if you want to know more</a:t>
            </a:r>
          </a:p>
          <a:p>
            <a:r>
              <a:rPr lang="en-US" altLang="zh-CN" dirty="0"/>
              <a:t>I strongly recommend anything from Bruce </a:t>
            </a:r>
            <a:r>
              <a:rPr lang="en-US" altLang="zh-CN" dirty="0" err="1"/>
              <a:t>Schneier</a:t>
            </a:r>
            <a:r>
              <a:rPr lang="en-US" altLang="zh-CN" dirty="0"/>
              <a:t>, including his blog: </a:t>
            </a:r>
            <a:r>
              <a:rPr lang="en-US" altLang="zh-CN" dirty="0" err="1"/>
              <a:t>schneier.com</a:t>
            </a:r>
            <a:endParaRPr lang="en-US" altLang="zh-CN" dirty="0"/>
          </a:p>
          <a:p>
            <a:r>
              <a:rPr lang="en-US" altLang="zh-CN" dirty="0"/>
              <a:t>Also good is Simon Singh’s </a:t>
            </a:r>
            <a:r>
              <a:rPr lang="en-US" altLang="zh-CN" i="1" dirty="0"/>
              <a:t>The Code Book</a:t>
            </a:r>
          </a:p>
        </p:txBody>
      </p:sp>
      <p:pic>
        <p:nvPicPr>
          <p:cNvPr id="5" name="Picture 4" descr="A screenshot of a cell phone&#10;&#10;Description automatically generated">
            <a:extLst>
              <a:ext uri="{FF2B5EF4-FFF2-40B4-BE49-F238E27FC236}">
                <a16:creationId xmlns:a16="http://schemas.microsoft.com/office/drawing/2014/main" id="{90A52F92-66D8-094D-B301-4F762CBE02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938204">
            <a:off x="966928" y="3020734"/>
            <a:ext cx="4653923" cy="5777828"/>
          </a:xfrm>
          <a:prstGeom prst="rect">
            <a:avLst/>
          </a:prstGeom>
        </p:spPr>
      </p:pic>
      <p:sp>
        <p:nvSpPr>
          <p:cNvPr id="4" name="Left Arrow 3">
            <a:extLst>
              <a:ext uri="{FF2B5EF4-FFF2-40B4-BE49-F238E27FC236}">
                <a16:creationId xmlns:a16="http://schemas.microsoft.com/office/drawing/2014/main" id="{3D44ED6A-7B7C-BF4A-9F72-0CFB5887A76F}"/>
              </a:ext>
            </a:extLst>
          </p:cNvPr>
          <p:cNvSpPr/>
          <p:nvPr/>
        </p:nvSpPr>
        <p:spPr bwMode="auto">
          <a:xfrm rot="1211710">
            <a:off x="5887723" y="6003092"/>
            <a:ext cx="743061" cy="1132592"/>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6" name="Slide Number Placeholder 3">
            <a:extLst>
              <a:ext uri="{FF2B5EF4-FFF2-40B4-BE49-F238E27FC236}">
                <a16:creationId xmlns:a16="http://schemas.microsoft.com/office/drawing/2014/main" id="{2B333903-DA0A-454E-94F9-C5A8F25A39F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58</a:t>
            </a:fld>
            <a:endParaRPr lang="en-US" sz="1350"/>
          </a:p>
        </p:txBody>
      </p:sp>
    </p:spTree>
    <p:extLst>
      <p:ext uri="{BB962C8B-B14F-4D97-AF65-F5344CB8AC3E}">
        <p14:creationId xmlns:p14="http://schemas.microsoft.com/office/powerpoint/2010/main" val="1319782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91CE-2DD5-416A-9711-8FAF0B9DF42B}"/>
              </a:ext>
            </a:extLst>
          </p:cNvPr>
          <p:cNvSpPr>
            <a:spLocks noGrp="1"/>
          </p:cNvSpPr>
          <p:nvPr>
            <p:ph type="title"/>
          </p:nvPr>
        </p:nvSpPr>
        <p:spPr/>
        <p:txBody>
          <a:bodyPr/>
          <a:lstStyle/>
          <a:p>
            <a:r>
              <a:rPr lang="en-US" altLang="zh-CN"/>
              <a:t>A Little VPN Math</a:t>
            </a:r>
          </a:p>
        </p:txBody>
      </p:sp>
      <p:sp>
        <p:nvSpPr>
          <p:cNvPr id="3" name="Text Placeholder 2">
            <a:extLst>
              <a:ext uri="{FF2B5EF4-FFF2-40B4-BE49-F238E27FC236}">
                <a16:creationId xmlns:a16="http://schemas.microsoft.com/office/drawing/2014/main" id="{ABC36F55-F234-4755-8F0F-6BD9C39CD8F3}"/>
              </a:ext>
            </a:extLst>
          </p:cNvPr>
          <p:cNvSpPr>
            <a:spLocks noGrp="1"/>
          </p:cNvSpPr>
          <p:nvPr>
            <p:ph idx="1"/>
          </p:nvPr>
        </p:nvSpPr>
        <p:spPr>
          <a:xfrm>
            <a:off x="1257301" y="2193130"/>
            <a:ext cx="12597848" cy="7889083"/>
          </a:xfrm>
        </p:spPr>
        <p:txBody>
          <a:bodyPr>
            <a:normAutofit fontScale="70000" lnSpcReduction="20000"/>
          </a:bodyPr>
          <a:lstStyle/>
          <a:p>
            <a:pPr lvl="0"/>
            <a:r>
              <a:rPr lang="en-US" altLang="zh-CN" dirty="0"/>
              <a:t>So far, we’ve only hinted at the computing behind VPNs. </a:t>
            </a:r>
          </a:p>
          <a:p>
            <a:pPr lvl="1"/>
            <a:r>
              <a:rPr lang="en-US" altLang="zh-CN" dirty="0"/>
              <a:t>We’re not going too deep, but we must grok how they keep our information safe.</a:t>
            </a:r>
          </a:p>
          <a:p>
            <a:r>
              <a:rPr lang="en-US" altLang="zh-CN" dirty="0"/>
              <a:t>Most VPN technology uses relatively simple algorithms running really fast, thanks to Moore’s law. </a:t>
            </a:r>
          </a:p>
          <a:p>
            <a:pPr lvl="1"/>
            <a:r>
              <a:rPr lang="en-US" altLang="zh-CN" dirty="0"/>
              <a:t>There’s also some real rocket science. I’m happy to discuss this part offline or point you to resources.</a:t>
            </a:r>
          </a:p>
          <a:p>
            <a:pPr lvl="0"/>
            <a:r>
              <a:rPr lang="en-US" altLang="zh-CN" dirty="0"/>
              <a:t>A key is applied to data to (among other things) encrypt or decrypt it.</a:t>
            </a:r>
          </a:p>
          <a:p>
            <a:pPr lvl="0"/>
            <a:r>
              <a:rPr lang="en-US" altLang="zh-CN" dirty="0"/>
              <a:t>Relatively small keys can provide very complete protection.</a:t>
            </a:r>
          </a:p>
          <a:p>
            <a:pPr lvl="1"/>
            <a:r>
              <a:rPr lang="en-US" altLang="zh-CN" dirty="0"/>
              <a:t>Keys as short as 128 bits protect US Government SECRET information.</a:t>
            </a:r>
          </a:p>
          <a:p>
            <a:pPr lvl="1"/>
            <a:r>
              <a:rPr lang="en-US" altLang="zh-CN" dirty="0"/>
              <a:t>Messages thus encrypted are practically un-</a:t>
            </a:r>
            <a:r>
              <a:rPr lang="en-US" altLang="zh-CN" dirty="0" err="1"/>
              <a:t>crackable</a:t>
            </a:r>
            <a:r>
              <a:rPr lang="en-US" altLang="zh-CN" dirty="0"/>
              <a:t>, and that’s a short key.</a:t>
            </a:r>
          </a:p>
          <a:p>
            <a:pPr lvl="0"/>
            <a:r>
              <a:rPr lang="en-US" altLang="zh-CN" dirty="0"/>
              <a:t>If you really like math, crypto is your thing</a:t>
            </a:r>
          </a:p>
          <a:p>
            <a:pPr lvl="1"/>
            <a:r>
              <a:rPr lang="en-US" altLang="zh-CN" dirty="0"/>
              <a:t>The “big concept” in cryptography is prime factorization.</a:t>
            </a:r>
          </a:p>
          <a:p>
            <a:pPr lvl="1"/>
            <a:r>
              <a:rPr lang="en-US" altLang="zh-CN" dirty="0"/>
              <a:t>To calculate 19 x 31 = 589 is easy, but harder to find the prime factors of 589.</a:t>
            </a:r>
          </a:p>
          <a:p>
            <a:pPr lvl="0"/>
            <a:r>
              <a:rPr lang="en-US" altLang="zh-CN" dirty="0"/>
              <a:t>If you want to go further in this topic, read </a:t>
            </a:r>
            <a:r>
              <a:rPr lang="en-US" altLang="zh-CN" dirty="0" err="1"/>
              <a:t>Schneier</a:t>
            </a:r>
            <a:r>
              <a:rPr lang="en-US" altLang="zh-CN" dirty="0"/>
              <a:t>!</a:t>
            </a:r>
          </a:p>
          <a:p>
            <a:pPr lvl="1"/>
            <a:r>
              <a:rPr lang="en-US" altLang="zh-CN" dirty="0"/>
              <a:t>There are many other resources on the web, like Khan Academy:</a:t>
            </a:r>
            <a:br>
              <a:rPr lang="en-US" altLang="zh-CN" dirty="0"/>
            </a:br>
            <a:r>
              <a:rPr lang="en-US" altLang="zh-CN" dirty="0"/>
              <a:t>https://</a:t>
            </a:r>
            <a:r>
              <a:rPr lang="en-US" altLang="zh-CN" dirty="0" err="1"/>
              <a:t>www.khanacademy.org</a:t>
            </a:r>
            <a:r>
              <a:rPr lang="en-US" altLang="zh-CN" dirty="0"/>
              <a:t>/computing/computer-science/cryptography/</a:t>
            </a:r>
          </a:p>
          <a:p>
            <a:pPr lvl="1"/>
            <a:endParaRPr lang="en-US" altLang="zh-CN" dirty="0"/>
          </a:p>
        </p:txBody>
      </p:sp>
      <p:pic>
        <p:nvPicPr>
          <p:cNvPr id="4098" name="Picture 2">
            <a:extLst>
              <a:ext uri="{FF2B5EF4-FFF2-40B4-BE49-F238E27FC236}">
                <a16:creationId xmlns:a16="http://schemas.microsoft.com/office/drawing/2014/main" id="{EFCC2795-5FC8-2F4A-848F-A73DF9332E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8619" y="5448204"/>
            <a:ext cx="3011634" cy="40322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B184882-F754-47D9-A5D6-1F04B41B508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59</a:t>
            </a:fld>
            <a:endParaRPr lang="en-US" sz="1350"/>
          </a:p>
        </p:txBody>
      </p:sp>
    </p:spTree>
    <p:extLst>
      <p:ext uri="{BB962C8B-B14F-4D97-AF65-F5344CB8AC3E}">
        <p14:creationId xmlns:p14="http://schemas.microsoft.com/office/powerpoint/2010/main" val="2310951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title"/>
          </p:nvPr>
        </p:nvSpPr>
        <p:spPr/>
        <p:txBody>
          <a:bodyPr/>
          <a:lstStyle/>
          <a:p>
            <a:r>
              <a:rPr lang="en-US">
                <a:solidFill>
                  <a:schemeClr val="tx1"/>
                </a:solidFill>
              </a:rPr>
              <a:t>Program Introduction</a:t>
            </a:r>
          </a:p>
        </p:txBody>
      </p:sp>
      <p:sp>
        <p:nvSpPr>
          <p:cNvPr id="3776528" name="Rectangle 16"/>
          <p:cNvSpPr>
            <a:spLocks noGrp="1" noChangeArrowheads="1"/>
          </p:cNvSpPr>
          <p:nvPr>
            <p:ph type="body" idx="1"/>
          </p:nvPr>
        </p:nvSpPr>
        <p:spPr/>
        <p:txBody>
          <a:bodyPr/>
          <a:lstStyle/>
          <a:p>
            <a:r>
              <a:rPr lang="en-US"/>
              <a:t>Chapter 1</a:t>
            </a:r>
          </a:p>
        </p:txBody>
      </p:sp>
    </p:spTree>
    <p:custDataLst>
      <p:tags r:id="rId1"/>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34B-909C-4EF9-B0EB-965AB1C8C2CA}"/>
              </a:ext>
            </a:extLst>
          </p:cNvPr>
          <p:cNvSpPr>
            <a:spLocks noGrp="1"/>
          </p:cNvSpPr>
          <p:nvPr>
            <p:ph type="title"/>
          </p:nvPr>
        </p:nvSpPr>
        <p:spPr/>
        <p:txBody>
          <a:bodyPr/>
          <a:lstStyle/>
          <a:p>
            <a:r>
              <a:rPr lang="en-US" altLang="zh-CN"/>
              <a:t>Hashes</a:t>
            </a:r>
          </a:p>
        </p:txBody>
      </p:sp>
      <p:sp>
        <p:nvSpPr>
          <p:cNvPr id="3" name="Text Placeholder 2">
            <a:extLst>
              <a:ext uri="{FF2B5EF4-FFF2-40B4-BE49-F238E27FC236}">
                <a16:creationId xmlns:a16="http://schemas.microsoft.com/office/drawing/2014/main" id="{6F2F156F-8A1F-45B5-AB04-B2A27674AE94}"/>
              </a:ext>
            </a:extLst>
          </p:cNvPr>
          <p:cNvSpPr>
            <a:spLocks noGrp="1"/>
          </p:cNvSpPr>
          <p:nvPr>
            <p:ph idx="1"/>
          </p:nvPr>
        </p:nvSpPr>
        <p:spPr>
          <a:xfrm>
            <a:off x="1257301" y="2193131"/>
            <a:ext cx="11544300" cy="6967198"/>
          </a:xfrm>
        </p:spPr>
        <p:txBody>
          <a:bodyPr>
            <a:normAutofit lnSpcReduction="10000"/>
          </a:bodyPr>
          <a:lstStyle/>
          <a:p>
            <a:pPr lvl="0"/>
            <a:r>
              <a:rPr lang="en-US" altLang="zh-CN" dirty="0"/>
              <a:t>A hash is a one-way cryptographic function.</a:t>
            </a:r>
          </a:p>
          <a:p>
            <a:pPr lvl="0"/>
            <a:r>
              <a:rPr lang="en-US" altLang="zh-CN" dirty="0"/>
              <a:t>They are essential for authentication and the public key infrastructure </a:t>
            </a:r>
          </a:p>
          <a:p>
            <a:pPr lvl="1"/>
            <a:r>
              <a:rPr lang="en-US" altLang="zh-CN" dirty="0"/>
              <a:t>You’ve (sort of) seen them before in IP and Ethernet checksums and CRCs.</a:t>
            </a:r>
          </a:p>
          <a:p>
            <a:pPr lvl="0"/>
            <a:r>
              <a:rPr lang="en-US" altLang="zh-CN" dirty="0"/>
              <a:t>Modern, famous hash algorithms include MD5 and SHA-1.</a:t>
            </a:r>
          </a:p>
          <a:p>
            <a:pPr lvl="0"/>
            <a:r>
              <a:rPr lang="en-US" altLang="zh-CN" dirty="0"/>
              <a:t>State of the art is HMAC, used in IPsec, TLS, and other protocols.</a:t>
            </a:r>
          </a:p>
          <a:p>
            <a:pPr lvl="0"/>
            <a:r>
              <a:rPr lang="en-US" altLang="zh-CN" dirty="0"/>
              <a:t>Hashes are also important because they can work as fingerprints.</a:t>
            </a:r>
          </a:p>
        </p:txBody>
      </p:sp>
      <p:pic>
        <p:nvPicPr>
          <p:cNvPr id="5122" name="Picture 2" descr="Image result for corned beef hash">
            <a:extLst>
              <a:ext uri="{FF2B5EF4-FFF2-40B4-BE49-F238E27FC236}">
                <a16:creationId xmlns:a16="http://schemas.microsoft.com/office/drawing/2014/main" id="{5F9105BC-77A6-5345-88F5-B910D16BC7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92545" y="3685309"/>
            <a:ext cx="5029200" cy="50292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72C77B3-6732-414C-B012-2FC3D34CDD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60</a:t>
            </a:fld>
            <a:endParaRPr lang="en-US" sz="1350"/>
          </a:p>
        </p:txBody>
      </p:sp>
    </p:spTree>
    <p:extLst>
      <p:ext uri="{BB962C8B-B14F-4D97-AF65-F5344CB8AC3E}">
        <p14:creationId xmlns:p14="http://schemas.microsoft.com/office/powerpoint/2010/main" val="1871886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C63-2F84-4692-B023-8C8C01539990}"/>
              </a:ext>
            </a:extLst>
          </p:cNvPr>
          <p:cNvSpPr>
            <a:spLocks noGrp="1"/>
          </p:cNvSpPr>
          <p:nvPr>
            <p:ph type="title"/>
          </p:nvPr>
        </p:nvSpPr>
        <p:spPr>
          <a:xfrm>
            <a:off x="584439" y="204786"/>
            <a:ext cx="16706034" cy="1988345"/>
          </a:xfrm>
        </p:spPr>
        <p:txBody>
          <a:bodyPr/>
          <a:lstStyle/>
          <a:p>
            <a:r>
              <a:rPr lang="en-US" altLang="zh-CN" dirty="0"/>
              <a:t>Hashes can confirm that something is as it was</a:t>
            </a:r>
          </a:p>
        </p:txBody>
      </p:sp>
      <p:sp>
        <p:nvSpPr>
          <p:cNvPr id="3" name="Text Placeholder 2">
            <a:extLst>
              <a:ext uri="{FF2B5EF4-FFF2-40B4-BE49-F238E27FC236}">
                <a16:creationId xmlns:a16="http://schemas.microsoft.com/office/drawing/2014/main" id="{4FFC8F24-7CA8-4BFB-83AD-D6EEB804A633}"/>
              </a:ext>
            </a:extLst>
          </p:cNvPr>
          <p:cNvSpPr>
            <a:spLocks noGrp="1"/>
          </p:cNvSpPr>
          <p:nvPr>
            <p:ph idx="1"/>
          </p:nvPr>
        </p:nvSpPr>
        <p:spPr/>
        <p:txBody>
          <a:bodyPr>
            <a:normAutofit lnSpcReduction="10000"/>
          </a:bodyPr>
          <a:lstStyle/>
          <a:p>
            <a:pPr lvl="0"/>
            <a:r>
              <a:rPr lang="en-US" altLang="zh-CN" dirty="0"/>
              <a:t>Useful in cryptography, specifically in authentication, “fingerprinting” and digital signatures</a:t>
            </a:r>
          </a:p>
          <a:p>
            <a:pPr lvl="0"/>
            <a:r>
              <a:rPr lang="en-US" altLang="zh-CN" dirty="0"/>
              <a:t>Impossible to retrieve the source data from the hash digest (the output, or result.)</a:t>
            </a:r>
          </a:p>
          <a:p>
            <a:pPr lvl="0"/>
            <a:r>
              <a:rPr lang="en-US" altLang="zh-CN" dirty="0"/>
              <a:t>Also impossible to know even the </a:t>
            </a:r>
            <a:br>
              <a:rPr lang="en-US" altLang="zh-CN" dirty="0"/>
            </a:br>
            <a:r>
              <a:rPr lang="en-US" altLang="zh-CN" dirty="0"/>
              <a:t>length of the original message.</a:t>
            </a:r>
          </a:p>
          <a:p>
            <a:pPr lvl="0"/>
            <a:r>
              <a:rPr lang="en-US" altLang="zh-CN" dirty="0"/>
              <a:t>Changes in the input create random</a:t>
            </a:r>
            <a:br>
              <a:rPr lang="en-US" altLang="zh-CN" dirty="0"/>
            </a:br>
            <a:r>
              <a:rPr lang="en-US" altLang="zh-CN" dirty="0"/>
              <a:t>-seeming changes in the output, </a:t>
            </a:r>
            <a:br>
              <a:rPr lang="en-US" altLang="zh-CN" dirty="0"/>
            </a:br>
            <a:r>
              <a:rPr lang="en-US" altLang="zh-CN" dirty="0"/>
              <a:t>which keeps things obscure.</a:t>
            </a:r>
          </a:p>
          <a:p>
            <a:pPr lvl="0"/>
            <a:r>
              <a:rPr lang="en-US" altLang="zh-CN" dirty="0"/>
              <a:t>But the same input twice always </a:t>
            </a:r>
            <a:br>
              <a:rPr lang="en-US" altLang="zh-CN" dirty="0"/>
            </a:br>
            <a:r>
              <a:rPr lang="en-US" altLang="zh-CN" dirty="0"/>
              <a:t>gives the same digest.</a:t>
            </a:r>
          </a:p>
        </p:txBody>
      </p:sp>
      <p:pic>
        <p:nvPicPr>
          <p:cNvPr id="7" name="Picture 6" descr="A screenshot of a cell phone&#10;&#10;Description automatically generated">
            <a:extLst>
              <a:ext uri="{FF2B5EF4-FFF2-40B4-BE49-F238E27FC236}">
                <a16:creationId xmlns:a16="http://schemas.microsoft.com/office/drawing/2014/main" id="{189220FB-B2F8-4F4E-A338-390AD62AA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519" y="4495015"/>
            <a:ext cx="7044170" cy="5014985"/>
          </a:xfrm>
          <a:prstGeom prst="rect">
            <a:avLst/>
          </a:prstGeom>
        </p:spPr>
      </p:pic>
      <p:sp>
        <p:nvSpPr>
          <p:cNvPr id="5" name="Slide Number Placeholder 3">
            <a:extLst>
              <a:ext uri="{FF2B5EF4-FFF2-40B4-BE49-F238E27FC236}">
                <a16:creationId xmlns:a16="http://schemas.microsoft.com/office/drawing/2014/main" id="{2F40BC9B-E63A-405B-930B-39DBC648B42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61</a:t>
            </a:fld>
            <a:endParaRPr lang="en-US" sz="1350"/>
          </a:p>
        </p:txBody>
      </p:sp>
    </p:spTree>
    <p:extLst>
      <p:ext uri="{BB962C8B-B14F-4D97-AF65-F5344CB8AC3E}">
        <p14:creationId xmlns:p14="http://schemas.microsoft.com/office/powerpoint/2010/main" val="1401397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9C0D-845B-49A7-B0D0-AB05C56E3630}"/>
              </a:ext>
            </a:extLst>
          </p:cNvPr>
          <p:cNvSpPr>
            <a:spLocks noGrp="1"/>
          </p:cNvSpPr>
          <p:nvPr>
            <p:ph type="title"/>
          </p:nvPr>
        </p:nvSpPr>
        <p:spPr/>
        <p:txBody>
          <a:bodyPr/>
          <a:lstStyle/>
          <a:p>
            <a:r>
              <a:rPr lang="en-US" altLang="zh-CN"/>
              <a:t>Encryption</a:t>
            </a:r>
          </a:p>
        </p:txBody>
      </p:sp>
      <p:sp>
        <p:nvSpPr>
          <p:cNvPr id="3" name="Text Placeholder 2">
            <a:extLst>
              <a:ext uri="{FF2B5EF4-FFF2-40B4-BE49-F238E27FC236}">
                <a16:creationId xmlns:a16="http://schemas.microsoft.com/office/drawing/2014/main" id="{C58882E0-B2E2-4498-97F4-4077240361D1}"/>
              </a:ext>
            </a:extLst>
          </p:cNvPr>
          <p:cNvSpPr>
            <a:spLocks noGrp="1"/>
          </p:cNvSpPr>
          <p:nvPr>
            <p:ph idx="1"/>
          </p:nvPr>
        </p:nvSpPr>
        <p:spPr/>
        <p:txBody>
          <a:bodyPr>
            <a:normAutofit fontScale="85000" lnSpcReduction="20000"/>
          </a:bodyPr>
          <a:lstStyle/>
          <a:p>
            <a:pPr lvl="0"/>
            <a:r>
              <a:rPr lang="en-US" altLang="zh-CN"/>
              <a:t>Substitution, Transposition, and other Fun Stuff</a:t>
            </a:r>
          </a:p>
          <a:p>
            <a:pPr lvl="1"/>
            <a:r>
              <a:rPr lang="en-US" altLang="zh-CN"/>
              <a:t>ROT13</a:t>
            </a:r>
          </a:p>
          <a:p>
            <a:pPr lvl="1"/>
            <a:r>
              <a:rPr lang="en-US" altLang="zh-CN"/>
              <a:t>Caesar Ciphers - J </a:t>
            </a:r>
            <a:r>
              <a:rPr lang="en-US" altLang="zh-CN" err="1"/>
              <a:t>mpwf</a:t>
            </a:r>
            <a:r>
              <a:rPr lang="en-US" altLang="zh-CN"/>
              <a:t> WQO </a:t>
            </a:r>
            <a:r>
              <a:rPr lang="en-US" altLang="zh-CN" err="1"/>
              <a:t>dmbtt</a:t>
            </a:r>
            <a:r>
              <a:rPr lang="en-US" altLang="zh-CN"/>
              <a:t> </a:t>
            </a:r>
            <a:r>
              <a:rPr lang="en-US" altLang="zh-CN" err="1"/>
              <a:t>bu</a:t>
            </a:r>
            <a:r>
              <a:rPr lang="en-US" altLang="zh-CN"/>
              <a:t> </a:t>
            </a:r>
            <a:r>
              <a:rPr lang="en-US" altLang="zh-CN" err="1"/>
              <a:t>uif</a:t>
            </a:r>
            <a:r>
              <a:rPr lang="en-US" altLang="zh-CN"/>
              <a:t> GEJD!</a:t>
            </a:r>
          </a:p>
          <a:p>
            <a:pPr lvl="1"/>
            <a:r>
              <a:rPr lang="en-US" altLang="zh-CN"/>
              <a:t>One-time pads</a:t>
            </a:r>
          </a:p>
          <a:p>
            <a:pPr lvl="0"/>
            <a:r>
              <a:rPr lang="en-US" altLang="zh-CN"/>
              <a:t>Algorithmic Ciphers</a:t>
            </a:r>
          </a:p>
          <a:p>
            <a:pPr lvl="1"/>
            <a:r>
              <a:rPr lang="en-US" altLang="zh-CN"/>
              <a:t>One-way Functions</a:t>
            </a:r>
          </a:p>
          <a:p>
            <a:pPr lvl="2"/>
            <a:r>
              <a:rPr lang="en-US" altLang="zh-CN"/>
              <a:t>Remember hashes?</a:t>
            </a:r>
          </a:p>
          <a:p>
            <a:pPr lvl="1"/>
            <a:r>
              <a:rPr lang="en-US" altLang="zh-CN"/>
              <a:t>Symmetric Functions</a:t>
            </a:r>
          </a:p>
          <a:p>
            <a:pPr lvl="2"/>
            <a:r>
              <a:rPr lang="en-US" altLang="zh-CN"/>
              <a:t>Something we can un-do!</a:t>
            </a:r>
          </a:p>
          <a:p>
            <a:r>
              <a:rPr lang="en-US" altLang="zh-CN"/>
              <a:t>Modern ciphers in daily use include:</a:t>
            </a:r>
          </a:p>
          <a:p>
            <a:pPr lvl="1"/>
            <a:r>
              <a:rPr lang="en-US" altLang="zh-CN"/>
              <a:t>RC4</a:t>
            </a:r>
          </a:p>
          <a:p>
            <a:pPr lvl="1"/>
            <a:r>
              <a:rPr lang="en-US" altLang="zh-CN"/>
              <a:t>3DES</a:t>
            </a:r>
          </a:p>
          <a:p>
            <a:pPr lvl="1"/>
            <a:r>
              <a:rPr lang="en-US" altLang="zh-CN"/>
              <a:t>AES</a:t>
            </a:r>
          </a:p>
          <a:p>
            <a:r>
              <a:rPr lang="en-US" altLang="zh-CN"/>
              <a:t>These are PDS.</a:t>
            </a:r>
          </a:p>
        </p:txBody>
      </p:sp>
      <p:pic>
        <p:nvPicPr>
          <p:cNvPr id="4100" name="Picture 4" descr="undefined">
            <a:extLst>
              <a:ext uri="{FF2B5EF4-FFF2-40B4-BE49-F238E27FC236}">
                <a16:creationId xmlns:a16="http://schemas.microsoft.com/office/drawing/2014/main" id="{1EF5CB4B-D689-394F-BF2D-7C35F46B09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29900" y="5715001"/>
            <a:ext cx="6667500" cy="28118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6C6D6F03-10A9-46F7-BCCB-29858845EF8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62</a:t>
            </a:fld>
            <a:endParaRPr lang="en-US" sz="1350"/>
          </a:p>
        </p:txBody>
      </p:sp>
    </p:spTree>
    <p:extLst>
      <p:ext uri="{BB962C8B-B14F-4D97-AF65-F5344CB8AC3E}">
        <p14:creationId xmlns:p14="http://schemas.microsoft.com/office/powerpoint/2010/main" val="28043625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088-DB50-4D0B-AAAA-C60B787019B5}"/>
              </a:ext>
            </a:extLst>
          </p:cNvPr>
          <p:cNvSpPr>
            <a:spLocks noGrp="1"/>
          </p:cNvSpPr>
          <p:nvPr>
            <p:ph type="title"/>
          </p:nvPr>
        </p:nvSpPr>
        <p:spPr/>
        <p:txBody>
          <a:bodyPr/>
          <a:lstStyle/>
          <a:p>
            <a:r>
              <a:rPr lang="en-US" altLang="zh-CN"/>
              <a:t>Keys</a:t>
            </a:r>
          </a:p>
        </p:txBody>
      </p:sp>
      <p:sp>
        <p:nvSpPr>
          <p:cNvPr id="3" name="Text Placeholder 2">
            <a:extLst>
              <a:ext uri="{FF2B5EF4-FFF2-40B4-BE49-F238E27FC236}">
                <a16:creationId xmlns:a16="http://schemas.microsoft.com/office/drawing/2014/main" id="{CA084DAF-B0AF-4222-9543-EB3412C80427}"/>
              </a:ext>
            </a:extLst>
          </p:cNvPr>
          <p:cNvSpPr>
            <a:spLocks noGrp="1"/>
          </p:cNvSpPr>
          <p:nvPr>
            <p:ph idx="1"/>
          </p:nvPr>
        </p:nvSpPr>
        <p:spPr>
          <a:xfrm>
            <a:off x="1257300" y="2193131"/>
            <a:ext cx="15215755" cy="6967198"/>
          </a:xfrm>
        </p:spPr>
        <p:txBody>
          <a:bodyPr>
            <a:normAutofit fontScale="92500" lnSpcReduction="20000"/>
          </a:bodyPr>
          <a:lstStyle/>
          <a:p>
            <a:pPr lvl="0"/>
            <a:r>
              <a:rPr lang="en-US" altLang="zh-CN" dirty="0"/>
              <a:t>Cipher Keys are the big problem modern encryption must solve</a:t>
            </a:r>
          </a:p>
          <a:p>
            <a:pPr lvl="0"/>
            <a:r>
              <a:rPr lang="en-US" altLang="zh-CN" dirty="0"/>
              <a:t>Key length is a primary determinant of strength</a:t>
            </a:r>
          </a:p>
          <a:p>
            <a:pPr lvl="1"/>
            <a:r>
              <a:rPr lang="en-US" altLang="zh-CN" dirty="0"/>
              <a:t>Symmetric keys (AES, Blowfish, 3DES) can be quite short, 128 to 256 bits.</a:t>
            </a:r>
          </a:p>
          <a:p>
            <a:pPr lvl="1"/>
            <a:r>
              <a:rPr lang="en-US" altLang="zh-CN" dirty="0"/>
              <a:t>Asymmetric keys (DSA, RSA) must be longer, 1024 to 4098 bits.</a:t>
            </a:r>
          </a:p>
          <a:p>
            <a:pPr lvl="1"/>
            <a:r>
              <a:rPr lang="en-US" altLang="zh-CN" dirty="0"/>
              <a:t>Longer keys are much more processor-intensive, so more “expensive”</a:t>
            </a:r>
          </a:p>
          <a:p>
            <a:pPr lvl="0"/>
            <a:r>
              <a:rPr lang="en-US" altLang="zh-CN" dirty="0"/>
              <a:t>Key Distribution methods, each with pros and cons</a:t>
            </a:r>
          </a:p>
          <a:p>
            <a:pPr lvl="1"/>
            <a:r>
              <a:rPr lang="en-US" altLang="zh-CN" dirty="0"/>
              <a:t>Pre-Shared Keys – easy to understand, hard to scale in</a:t>
            </a:r>
            <a:br>
              <a:rPr lang="en-US" altLang="zh-CN" dirty="0"/>
            </a:br>
            <a:r>
              <a:rPr lang="en-US" altLang="zh-CN" dirty="0"/>
              <a:t>space or time</a:t>
            </a:r>
          </a:p>
          <a:p>
            <a:pPr lvl="1"/>
            <a:r>
              <a:rPr lang="en-US" altLang="zh-CN" dirty="0"/>
              <a:t>Public Key Infrastructure – combines long and short keys</a:t>
            </a:r>
          </a:p>
          <a:p>
            <a:pPr lvl="2"/>
            <a:r>
              <a:rPr lang="en-US" altLang="zh-CN" dirty="0"/>
              <a:t>A bit harder to understand than PSK.</a:t>
            </a:r>
          </a:p>
          <a:p>
            <a:pPr lvl="2"/>
            <a:r>
              <a:rPr lang="en-US" altLang="zh-CN" dirty="0"/>
              <a:t>Use asymmetric keys to securely distribute symmetric ones!</a:t>
            </a:r>
          </a:p>
          <a:p>
            <a:pPr lvl="2"/>
            <a:r>
              <a:rPr lang="en-US" altLang="zh-CN" dirty="0"/>
              <a:t>We’ll take a look at this next.</a:t>
            </a:r>
          </a:p>
          <a:p>
            <a:pPr lvl="2"/>
            <a:r>
              <a:rPr lang="en-US" altLang="zh-CN" dirty="0"/>
              <a:t>Read up on Whitfield Diffie if you’re so inclined.</a:t>
            </a:r>
          </a:p>
        </p:txBody>
      </p:sp>
      <p:sp>
        <p:nvSpPr>
          <p:cNvPr id="4" name="Slide Number Placeholder 3">
            <a:extLst>
              <a:ext uri="{FF2B5EF4-FFF2-40B4-BE49-F238E27FC236}">
                <a16:creationId xmlns:a16="http://schemas.microsoft.com/office/drawing/2014/main" id="{FE71CAF3-C89F-4D7E-85E1-9E92A042270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63</a:t>
            </a:fld>
            <a:endParaRPr lang="en-US" sz="1350"/>
          </a:p>
        </p:txBody>
      </p:sp>
      <p:pic>
        <p:nvPicPr>
          <p:cNvPr id="4103" name="Picture 7" descr="Image result for whitfield diffie">
            <a:extLst>
              <a:ext uri="{FF2B5EF4-FFF2-40B4-BE49-F238E27FC236}">
                <a16:creationId xmlns:a16="http://schemas.microsoft.com/office/drawing/2014/main" id="{A5F1B66D-3DF8-144C-A2BD-F4085A470C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46968" y="5312723"/>
            <a:ext cx="3132719" cy="418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20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ADCB-F992-364F-8007-C9545606015A}"/>
              </a:ext>
            </a:extLst>
          </p:cNvPr>
          <p:cNvSpPr>
            <a:spLocks noGrp="1"/>
          </p:cNvSpPr>
          <p:nvPr>
            <p:ph type="title"/>
          </p:nvPr>
        </p:nvSpPr>
        <p:spPr/>
        <p:txBody>
          <a:bodyPr/>
          <a:lstStyle/>
          <a:p>
            <a:r>
              <a:rPr lang="en-US"/>
              <a:t>Public Key Infrastructure</a:t>
            </a:r>
          </a:p>
        </p:txBody>
      </p:sp>
      <p:sp>
        <p:nvSpPr>
          <p:cNvPr id="13" name="Content Placeholder 12">
            <a:extLst>
              <a:ext uri="{FF2B5EF4-FFF2-40B4-BE49-F238E27FC236}">
                <a16:creationId xmlns:a16="http://schemas.microsoft.com/office/drawing/2014/main" id="{BBAFA708-CD8A-554A-B6FB-2FA2044756BF}"/>
              </a:ext>
            </a:extLst>
          </p:cNvPr>
          <p:cNvSpPr>
            <a:spLocks noGrp="1"/>
          </p:cNvSpPr>
          <p:nvPr>
            <p:ph idx="1"/>
          </p:nvPr>
        </p:nvSpPr>
        <p:spPr>
          <a:xfrm>
            <a:off x="1257300" y="2305804"/>
            <a:ext cx="15773400" cy="6967198"/>
          </a:xfrm>
        </p:spPr>
        <p:txBody>
          <a:bodyPr/>
          <a:lstStyle/>
          <a:p>
            <a:r>
              <a:rPr lang="en-US" dirty="0">
                <a:latin typeface="+mn-lt"/>
              </a:rPr>
              <a:t>Generate a key pair</a:t>
            </a: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a:p>
            <a:r>
              <a:rPr lang="en-US" dirty="0">
                <a:latin typeface="+mn-lt"/>
              </a:rPr>
              <a:t>Bob encrypts for Alice</a:t>
            </a:r>
          </a:p>
        </p:txBody>
      </p:sp>
      <p:sp>
        <p:nvSpPr>
          <p:cNvPr id="4" name="Slide Number Placeholder 3">
            <a:extLst>
              <a:ext uri="{FF2B5EF4-FFF2-40B4-BE49-F238E27FC236}">
                <a16:creationId xmlns:a16="http://schemas.microsoft.com/office/drawing/2014/main" id="{56855D30-DA76-614B-86C2-EBE31BE42D92}"/>
              </a:ext>
            </a:extLst>
          </p:cNvPr>
          <p:cNvSpPr>
            <a:spLocks noGrp="1"/>
          </p:cNvSpPr>
          <p:nvPr>
            <p:ph type="sldNum" sz="quarter" idx="12"/>
          </p:nvPr>
        </p:nvSpPr>
        <p:spPr/>
        <p:txBody>
          <a:bodyPr/>
          <a:lstStyle/>
          <a:p>
            <a:fld id="{F96D9D12-19B9-42AB-8AD7-5653C77A8DE1}" type="slidenum">
              <a:rPr lang="en-US" smtClean="0"/>
              <a:t>64</a:t>
            </a:fld>
            <a:endParaRPr lang="en-US"/>
          </a:p>
        </p:txBody>
      </p:sp>
      <p:sp>
        <p:nvSpPr>
          <p:cNvPr id="14" name="Content Placeholder 13">
            <a:extLst>
              <a:ext uri="{FF2B5EF4-FFF2-40B4-BE49-F238E27FC236}">
                <a16:creationId xmlns:a16="http://schemas.microsoft.com/office/drawing/2014/main" id="{ABA4E75C-0FCB-ED45-9417-D8D0E34E980D}"/>
              </a:ext>
            </a:extLst>
          </p:cNvPr>
          <p:cNvSpPr>
            <a:spLocks noGrp="1"/>
          </p:cNvSpPr>
          <p:nvPr>
            <p:ph sz="half" idx="4294967295"/>
          </p:nvPr>
        </p:nvSpPr>
        <p:spPr>
          <a:xfrm>
            <a:off x="9979765" y="2305804"/>
            <a:ext cx="7872113" cy="7658100"/>
          </a:xfrm>
        </p:spPr>
        <p:txBody>
          <a:bodyPr/>
          <a:lstStyle/>
          <a:p>
            <a:r>
              <a:rPr lang="en-US" dirty="0"/>
              <a:t>Alice and Bob can keep a secret</a:t>
            </a:r>
          </a:p>
          <a:p>
            <a:endParaRPr lang="en-US" dirty="0"/>
          </a:p>
          <a:p>
            <a:endParaRPr lang="en-US" dirty="0"/>
          </a:p>
          <a:p>
            <a:endParaRPr lang="en-US" dirty="0"/>
          </a:p>
          <a:p>
            <a:pPr marL="0" indent="0">
              <a:buNone/>
            </a:pPr>
            <a:endParaRPr lang="en-US" dirty="0"/>
          </a:p>
          <a:p>
            <a:r>
              <a:rPr lang="en-US" dirty="0"/>
              <a:t>Or just sign a message</a:t>
            </a:r>
          </a:p>
        </p:txBody>
      </p:sp>
      <p:pic>
        <p:nvPicPr>
          <p:cNvPr id="6" name="Graphic 5">
            <a:extLst>
              <a:ext uri="{FF2B5EF4-FFF2-40B4-BE49-F238E27FC236}">
                <a16:creationId xmlns:a16="http://schemas.microsoft.com/office/drawing/2014/main" id="{988AAF8E-5097-E446-A1AF-D5314032ABE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71683" y="6839712"/>
            <a:ext cx="3257957" cy="3183347"/>
          </a:xfrm>
          <a:prstGeom prst="rect">
            <a:avLst/>
          </a:prstGeom>
        </p:spPr>
      </p:pic>
      <p:pic>
        <p:nvPicPr>
          <p:cNvPr id="8" name="Graphic 7">
            <a:extLst>
              <a:ext uri="{FF2B5EF4-FFF2-40B4-BE49-F238E27FC236}">
                <a16:creationId xmlns:a16="http://schemas.microsoft.com/office/drawing/2014/main" id="{BF48F792-C260-034B-928E-15C4CF7209B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6035" y="6847432"/>
            <a:ext cx="3361140" cy="3284168"/>
          </a:xfrm>
          <a:prstGeom prst="rect">
            <a:avLst/>
          </a:prstGeom>
        </p:spPr>
      </p:pic>
      <p:pic>
        <p:nvPicPr>
          <p:cNvPr id="10" name="Graphic 9">
            <a:extLst>
              <a:ext uri="{FF2B5EF4-FFF2-40B4-BE49-F238E27FC236}">
                <a16:creationId xmlns:a16="http://schemas.microsoft.com/office/drawing/2014/main" id="{8D25AB9A-3672-0943-8DC6-EA1250C6601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74255" y="2857501"/>
            <a:ext cx="2684390" cy="3005282"/>
          </a:xfrm>
          <a:prstGeom prst="rect">
            <a:avLst/>
          </a:prstGeom>
        </p:spPr>
      </p:pic>
      <p:pic>
        <p:nvPicPr>
          <p:cNvPr id="12" name="Graphic 11">
            <a:extLst>
              <a:ext uri="{FF2B5EF4-FFF2-40B4-BE49-F238E27FC236}">
                <a16:creationId xmlns:a16="http://schemas.microsoft.com/office/drawing/2014/main" id="{9859B3CB-6004-704C-9880-940B26C63CD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51526" y="3107336"/>
            <a:ext cx="2550158" cy="2550158"/>
          </a:xfrm>
          <a:prstGeom prst="rect">
            <a:avLst/>
          </a:prstGeom>
        </p:spPr>
      </p:pic>
    </p:spTree>
    <p:extLst>
      <p:ext uri="{BB962C8B-B14F-4D97-AF65-F5344CB8AC3E}">
        <p14:creationId xmlns:p14="http://schemas.microsoft.com/office/powerpoint/2010/main" val="40987316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76F-5F78-5349-9ABD-BB72C80A1674}"/>
              </a:ext>
            </a:extLst>
          </p:cNvPr>
          <p:cNvSpPr>
            <a:spLocks noGrp="1"/>
          </p:cNvSpPr>
          <p:nvPr>
            <p:ph type="title"/>
          </p:nvPr>
        </p:nvSpPr>
        <p:spPr/>
        <p:txBody>
          <a:bodyPr/>
          <a:lstStyle/>
          <a:p>
            <a:r>
              <a:rPr lang="en-US" dirty="0"/>
              <a:t>Public and Private Keys</a:t>
            </a:r>
          </a:p>
        </p:txBody>
      </p:sp>
      <p:sp>
        <p:nvSpPr>
          <p:cNvPr id="3" name="Content Placeholder 2">
            <a:extLst>
              <a:ext uri="{FF2B5EF4-FFF2-40B4-BE49-F238E27FC236}">
                <a16:creationId xmlns:a16="http://schemas.microsoft.com/office/drawing/2014/main" id="{FF95DD5A-2EB7-9943-95B3-9FA72CEE2C4F}"/>
              </a:ext>
            </a:extLst>
          </p:cNvPr>
          <p:cNvSpPr>
            <a:spLocks noGrp="1"/>
          </p:cNvSpPr>
          <p:nvPr>
            <p:ph idx="1"/>
          </p:nvPr>
        </p:nvSpPr>
        <p:spPr/>
        <p:txBody>
          <a:bodyPr/>
          <a:lstStyle/>
          <a:p>
            <a:r>
              <a:rPr lang="en-US" dirty="0"/>
              <a:t>Demo of some aspects of key operations</a:t>
            </a:r>
          </a:p>
          <a:p>
            <a:pPr lvl="1"/>
            <a:r>
              <a:rPr lang="en-US" dirty="0"/>
              <a:t>Remote login</a:t>
            </a:r>
          </a:p>
          <a:p>
            <a:pPr lvl="1"/>
            <a:r>
              <a:rPr lang="en-US" dirty="0"/>
              <a:t>Keypair creation</a:t>
            </a:r>
          </a:p>
        </p:txBody>
      </p:sp>
    </p:spTree>
    <p:extLst>
      <p:ext uri="{BB962C8B-B14F-4D97-AF65-F5344CB8AC3E}">
        <p14:creationId xmlns:p14="http://schemas.microsoft.com/office/powerpoint/2010/main" val="35108817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364-C2EA-4592-A386-6D2438B1BCA5}"/>
              </a:ext>
            </a:extLst>
          </p:cNvPr>
          <p:cNvSpPr>
            <a:spLocks noGrp="1"/>
          </p:cNvSpPr>
          <p:nvPr>
            <p:ph type="title"/>
          </p:nvPr>
        </p:nvSpPr>
        <p:spPr/>
        <p:txBody>
          <a:bodyPr/>
          <a:lstStyle/>
          <a:p>
            <a:r>
              <a:rPr lang="en-US" altLang="zh-CN"/>
              <a:t>Cryptanalysis and Cracking</a:t>
            </a:r>
          </a:p>
        </p:txBody>
      </p:sp>
      <p:sp>
        <p:nvSpPr>
          <p:cNvPr id="3" name="Text Placeholder 2">
            <a:extLst>
              <a:ext uri="{FF2B5EF4-FFF2-40B4-BE49-F238E27FC236}">
                <a16:creationId xmlns:a16="http://schemas.microsoft.com/office/drawing/2014/main" id="{80304EAC-0648-4B12-A80A-87C3A94CCF29}"/>
              </a:ext>
            </a:extLst>
          </p:cNvPr>
          <p:cNvSpPr>
            <a:spLocks noGrp="1"/>
          </p:cNvSpPr>
          <p:nvPr>
            <p:ph idx="1"/>
          </p:nvPr>
        </p:nvSpPr>
        <p:spPr/>
        <p:txBody>
          <a:bodyPr>
            <a:normAutofit fontScale="85000" lnSpcReduction="20000"/>
          </a:bodyPr>
          <a:lstStyle/>
          <a:p>
            <a:pPr lvl="0"/>
            <a:r>
              <a:rPr lang="en-US" altLang="zh-CN" dirty="0"/>
              <a:t>We assume that modern VPNs are bulletproof and uncrackable.</a:t>
            </a:r>
          </a:p>
          <a:p>
            <a:pPr lvl="1"/>
            <a:r>
              <a:rPr lang="en-US" altLang="zh-CN" dirty="0"/>
              <a:t>This is probably (almost entirely) true.</a:t>
            </a:r>
          </a:p>
          <a:p>
            <a:pPr lvl="1"/>
            <a:r>
              <a:rPr lang="en-US" altLang="zh-CN" dirty="0"/>
              <a:t>Then again, there are the WWII stories of Enigma and Purple…</a:t>
            </a:r>
          </a:p>
          <a:p>
            <a:pPr lvl="0"/>
            <a:r>
              <a:rPr lang="en-US" altLang="zh-CN" dirty="0"/>
              <a:t>Known weaknesses are mostly operational ones:</a:t>
            </a:r>
          </a:p>
          <a:p>
            <a:pPr lvl="1"/>
            <a:r>
              <a:rPr lang="en-US" altLang="zh-CN" dirty="0"/>
              <a:t>Poor design</a:t>
            </a:r>
          </a:p>
          <a:p>
            <a:pPr lvl="1"/>
            <a:r>
              <a:rPr lang="en-US" altLang="zh-CN" dirty="0"/>
              <a:t>Poor execution</a:t>
            </a:r>
          </a:p>
          <a:p>
            <a:pPr lvl="1"/>
            <a:r>
              <a:rPr lang="en-US" altLang="zh-CN" dirty="0"/>
              <a:t>Poor management</a:t>
            </a:r>
          </a:p>
          <a:p>
            <a:pPr lvl="0"/>
            <a:r>
              <a:rPr lang="en-US" altLang="zh-CN" dirty="0"/>
              <a:t>Unknown weaknesses are, well…unknown.</a:t>
            </a:r>
          </a:p>
          <a:p>
            <a:pPr lvl="1"/>
            <a:r>
              <a:rPr lang="en-US" altLang="zh-CN" dirty="0"/>
              <a:t>No one really knows what the spooks (friendly or otherwise) can really do regarding decryption.</a:t>
            </a:r>
          </a:p>
          <a:p>
            <a:pPr lvl="1"/>
            <a:r>
              <a:rPr lang="en-US" altLang="zh-CN" dirty="0"/>
              <a:t>Some say the NSA can decrypt https on the fly. But they’re the NSA.</a:t>
            </a:r>
          </a:p>
          <a:p>
            <a:pPr lvl="2"/>
            <a:r>
              <a:rPr lang="en-US" altLang="zh-CN" dirty="0"/>
              <a:t>And they’re not bad guys, right? </a:t>
            </a:r>
          </a:p>
          <a:p>
            <a:pPr lvl="2"/>
            <a:r>
              <a:rPr lang="en-US" altLang="zh-CN" dirty="0"/>
              <a:t>Right?</a:t>
            </a:r>
          </a:p>
          <a:p>
            <a:pPr lvl="1"/>
            <a:r>
              <a:rPr lang="en-US" altLang="zh-CN" dirty="0"/>
              <a:t>What about the MSS, FIS, MOI, RGB, or other TLAs? </a:t>
            </a:r>
          </a:p>
          <a:p>
            <a:pPr lvl="0"/>
            <a:r>
              <a:rPr lang="en-US" altLang="zh-CN" dirty="0"/>
              <a:t>Quantum computing could change all this but is likely pretty far away.</a:t>
            </a:r>
          </a:p>
        </p:txBody>
      </p:sp>
      <p:pic>
        <p:nvPicPr>
          <p:cNvPr id="4" name="Picture 3">
            <a:extLst>
              <a:ext uri="{FF2B5EF4-FFF2-40B4-BE49-F238E27FC236}">
                <a16:creationId xmlns:a16="http://schemas.microsoft.com/office/drawing/2014/main" id="{14FA77F1-A384-794B-B916-0BF3A9C6C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30425" y="2544908"/>
            <a:ext cx="3273136" cy="3273136"/>
          </a:xfrm>
          <a:prstGeom prst="rect">
            <a:avLst/>
          </a:prstGeom>
        </p:spPr>
      </p:pic>
      <p:sp>
        <p:nvSpPr>
          <p:cNvPr id="5" name="Slide Number Placeholder 3">
            <a:extLst>
              <a:ext uri="{FF2B5EF4-FFF2-40B4-BE49-F238E27FC236}">
                <a16:creationId xmlns:a16="http://schemas.microsoft.com/office/drawing/2014/main" id="{6134D5CC-8DC9-4D05-996D-9777BC5C21E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66</a:t>
            </a:fld>
            <a:endParaRPr lang="en-US" sz="1350"/>
          </a:p>
        </p:txBody>
      </p:sp>
    </p:spTree>
    <p:extLst>
      <p:ext uri="{BB962C8B-B14F-4D97-AF65-F5344CB8AC3E}">
        <p14:creationId xmlns:p14="http://schemas.microsoft.com/office/powerpoint/2010/main" val="2475458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B2607-36AA-0D00-7C82-93311A3362C3}"/>
              </a:ext>
            </a:extLst>
          </p:cNvPr>
          <p:cNvSpPr>
            <a:spLocks noGrp="1"/>
          </p:cNvSpPr>
          <p:nvPr>
            <p:ph type="title"/>
          </p:nvPr>
        </p:nvSpPr>
        <p:spPr/>
        <p:txBody>
          <a:bodyPr/>
          <a:lstStyle/>
          <a:p>
            <a:r>
              <a:rPr lang="en-US" dirty="0"/>
              <a:t>The Quantum Question</a:t>
            </a:r>
          </a:p>
        </p:txBody>
      </p:sp>
      <p:sp>
        <p:nvSpPr>
          <p:cNvPr id="3" name="Content Placeholder 2">
            <a:extLst>
              <a:ext uri="{FF2B5EF4-FFF2-40B4-BE49-F238E27FC236}">
                <a16:creationId xmlns:a16="http://schemas.microsoft.com/office/drawing/2014/main" id="{807953A7-1124-099A-B1E8-8D73E00740E2}"/>
              </a:ext>
            </a:extLst>
          </p:cNvPr>
          <p:cNvSpPr>
            <a:spLocks noGrp="1"/>
          </p:cNvSpPr>
          <p:nvPr>
            <p:ph idx="1"/>
          </p:nvPr>
        </p:nvSpPr>
        <p:spPr>
          <a:xfrm>
            <a:off x="1257299" y="2193130"/>
            <a:ext cx="15100540" cy="7576511"/>
          </a:xfrm>
        </p:spPr>
        <p:txBody>
          <a:bodyPr>
            <a:normAutofit/>
          </a:bodyPr>
          <a:lstStyle/>
          <a:p>
            <a:r>
              <a:rPr lang="en-US" dirty="0"/>
              <a:t>Quantum computing will likely soon (?) change the world</a:t>
            </a:r>
          </a:p>
          <a:p>
            <a:r>
              <a:rPr lang="en-US" dirty="0"/>
              <a:t>It promises power beyond today’s fastest supercomputers</a:t>
            </a:r>
          </a:p>
          <a:p>
            <a:r>
              <a:rPr lang="en-US" dirty="0"/>
              <a:t>It could threaten many things we depend on now</a:t>
            </a:r>
          </a:p>
          <a:p>
            <a:r>
              <a:rPr lang="en-US" dirty="0"/>
              <a:t>Encryption is only one of these, but it’s big one!</a:t>
            </a:r>
          </a:p>
          <a:p>
            <a:r>
              <a:rPr lang="en-US" dirty="0"/>
              <a:t>We’ll likely see a nation-state race for dominance</a:t>
            </a:r>
          </a:p>
          <a:p>
            <a:r>
              <a:rPr lang="en-US" dirty="0"/>
              <a:t>Thankfully, NIST has been on the case for years:</a:t>
            </a:r>
            <a:endParaRPr lang="en-US" dirty="0">
              <a:hlinkClick r:id="rId2">
                <a:extLst>
                  <a:ext uri="{A12FA001-AC4F-418D-AE19-62706E023703}">
                    <ahyp:hlinkClr xmlns:ahyp="http://schemas.microsoft.com/office/drawing/2018/hyperlinkcolor" val="tx"/>
                  </a:ext>
                </a:extLst>
              </a:hlinkClick>
            </a:endParaRPr>
          </a:p>
          <a:p>
            <a:pPr lvl="1"/>
            <a:r>
              <a:rPr lang="en-US" dirty="0">
                <a:hlinkClick r:id="rId2">
                  <a:extLst>
                    <a:ext uri="{A12FA001-AC4F-418D-AE19-62706E023703}">
                      <ahyp:hlinkClr xmlns:ahyp="http://schemas.microsoft.com/office/drawing/2018/hyperlinkcolor" val="tx"/>
                    </a:ext>
                  </a:extLst>
                </a:hlinkClick>
              </a:rPr>
              <a:t>https://www.nist.gov/news-events/news/2022/07/nist-announces-first-four-quantum-resistant-cryptographic-algorithms</a:t>
            </a:r>
            <a:endParaRPr lang="en-US" dirty="0"/>
          </a:p>
          <a:p>
            <a:r>
              <a:rPr lang="en-US" dirty="0"/>
              <a:t>But it’s a fast-moving space with many consequences</a:t>
            </a:r>
          </a:p>
          <a:p>
            <a:r>
              <a:rPr lang="en-US" dirty="0"/>
              <a:t>How might the rise of quantum change banking?</a:t>
            </a:r>
          </a:p>
        </p:txBody>
      </p:sp>
      <p:pic>
        <p:nvPicPr>
          <p:cNvPr id="5" name="Picture 4" descr="A white circle in the sky&#10;&#10;AI-generated content may be incorrect.">
            <a:extLst>
              <a:ext uri="{FF2B5EF4-FFF2-40B4-BE49-F238E27FC236}">
                <a16:creationId xmlns:a16="http://schemas.microsoft.com/office/drawing/2014/main" id="{22607A30-D613-CA03-A9B7-C468ED6EB40C}"/>
              </a:ext>
            </a:extLst>
          </p:cNvPr>
          <p:cNvPicPr>
            <a:picLocks noChangeAspect="1"/>
          </p:cNvPicPr>
          <p:nvPr/>
        </p:nvPicPr>
        <p:blipFill>
          <a:blip r:embed="rId3"/>
          <a:stretch>
            <a:fillRect/>
          </a:stretch>
        </p:blipFill>
        <p:spPr>
          <a:xfrm>
            <a:off x="14972300" y="3733471"/>
            <a:ext cx="3129432" cy="3326562"/>
          </a:xfrm>
          <a:prstGeom prst="rect">
            <a:avLst/>
          </a:prstGeom>
        </p:spPr>
      </p:pic>
    </p:spTree>
    <p:extLst>
      <p:ext uri="{BB962C8B-B14F-4D97-AF65-F5344CB8AC3E}">
        <p14:creationId xmlns:p14="http://schemas.microsoft.com/office/powerpoint/2010/main" val="337604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69C2-CCDF-44CC-83E2-B02C9FA8E3BE}"/>
              </a:ext>
            </a:extLst>
          </p:cNvPr>
          <p:cNvSpPr>
            <a:spLocks noGrp="1"/>
          </p:cNvSpPr>
          <p:nvPr>
            <p:ph type="title"/>
          </p:nvPr>
        </p:nvSpPr>
        <p:spPr/>
        <p:txBody>
          <a:bodyPr/>
          <a:lstStyle/>
          <a:p>
            <a:r>
              <a:rPr lang="en-US" altLang="zh-CN"/>
              <a:t>Backdoors</a:t>
            </a:r>
          </a:p>
        </p:txBody>
      </p:sp>
      <p:sp>
        <p:nvSpPr>
          <p:cNvPr id="3" name="Text Placeholder 2">
            <a:extLst>
              <a:ext uri="{FF2B5EF4-FFF2-40B4-BE49-F238E27FC236}">
                <a16:creationId xmlns:a16="http://schemas.microsoft.com/office/drawing/2014/main" id="{744A21DB-2CA4-47D8-BBE9-CDB9413008CD}"/>
              </a:ext>
            </a:extLst>
          </p:cNvPr>
          <p:cNvSpPr>
            <a:spLocks noGrp="1"/>
          </p:cNvSpPr>
          <p:nvPr>
            <p:ph idx="1"/>
          </p:nvPr>
        </p:nvSpPr>
        <p:spPr/>
        <p:txBody>
          <a:bodyPr>
            <a:normAutofit fontScale="92500" lnSpcReduction="20000"/>
          </a:bodyPr>
          <a:lstStyle/>
          <a:p>
            <a:pPr lvl="0"/>
            <a:r>
              <a:rPr lang="en-US" altLang="zh-CN"/>
              <a:t>Perhaps someone holds a “master key” for your VPN</a:t>
            </a:r>
          </a:p>
          <a:p>
            <a:pPr lvl="1"/>
            <a:r>
              <a:rPr lang="en-US" altLang="zh-CN"/>
              <a:t>Unless you can examine and understand the code and math, you </a:t>
            </a:r>
            <a:br>
              <a:rPr lang="en-US" altLang="zh-CN"/>
            </a:br>
            <a:r>
              <a:rPr lang="en-US" altLang="zh-CN"/>
              <a:t>can’t know if there’s a backdoor</a:t>
            </a:r>
          </a:p>
          <a:p>
            <a:pPr lvl="0"/>
            <a:r>
              <a:rPr lang="en-US" altLang="zh-CN"/>
              <a:t>There are two ways we comfort ourselves</a:t>
            </a:r>
          </a:p>
          <a:p>
            <a:pPr lvl="1"/>
            <a:r>
              <a:rPr lang="en-US" altLang="zh-CN"/>
              <a:t>Open Source code review.</a:t>
            </a:r>
          </a:p>
          <a:p>
            <a:pPr lvl="1"/>
            <a:r>
              <a:rPr lang="en-US" altLang="zh-CN"/>
              <a:t>Trust in your Vendors.</a:t>
            </a:r>
          </a:p>
          <a:p>
            <a:r>
              <a:rPr lang="en-US" altLang="zh-CN"/>
              <a:t>Key escrow is a form of sanctioned backdoor whose use is controversial.</a:t>
            </a:r>
          </a:p>
          <a:p>
            <a:pPr lvl="1"/>
            <a:r>
              <a:rPr lang="en-US" altLang="zh-CN"/>
              <a:t>Who has access, and under what circumstances may they give up keys?</a:t>
            </a:r>
          </a:p>
          <a:p>
            <a:pPr lvl="1"/>
            <a:r>
              <a:rPr lang="en-US" altLang="zh-CN"/>
              <a:t>BitLocker and </a:t>
            </a:r>
            <a:r>
              <a:rPr lang="en-US" altLang="zh-CN" err="1"/>
              <a:t>Filevault</a:t>
            </a:r>
            <a:r>
              <a:rPr lang="en-US" altLang="zh-CN"/>
              <a:t> are two such services with commercial traction.</a:t>
            </a:r>
          </a:p>
          <a:p>
            <a:pPr lvl="1"/>
            <a:r>
              <a:rPr lang="en-US" altLang="zh-CN"/>
              <a:t>Apple is very publicly against such an idea.</a:t>
            </a:r>
          </a:p>
          <a:p>
            <a:pPr lvl="1"/>
            <a:r>
              <a:rPr lang="en-US" altLang="zh-CN"/>
              <a:t>The courts will have to weigh in here.</a:t>
            </a:r>
          </a:p>
          <a:p>
            <a:r>
              <a:rPr lang="en-US" altLang="zh-CN"/>
              <a:t>Once again, the question is “Who can you really trust?” </a:t>
            </a:r>
          </a:p>
        </p:txBody>
      </p:sp>
      <p:pic>
        <p:nvPicPr>
          <p:cNvPr id="7" name="Picture 6">
            <a:extLst>
              <a:ext uri="{FF2B5EF4-FFF2-40B4-BE49-F238E27FC236}">
                <a16:creationId xmlns:a16="http://schemas.microsoft.com/office/drawing/2014/main" id="{C3BBD2B4-B9BB-634C-9F61-2D2FD8C7B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14559" y="720435"/>
            <a:ext cx="3032281" cy="6383749"/>
          </a:xfrm>
          <a:prstGeom prst="rect">
            <a:avLst/>
          </a:prstGeom>
        </p:spPr>
      </p:pic>
      <p:sp>
        <p:nvSpPr>
          <p:cNvPr id="5" name="Slide Number Placeholder 3">
            <a:extLst>
              <a:ext uri="{FF2B5EF4-FFF2-40B4-BE49-F238E27FC236}">
                <a16:creationId xmlns:a16="http://schemas.microsoft.com/office/drawing/2014/main" id="{B6FFAAB9-83A8-47C8-AD74-A13EB59BFFF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68</a:t>
            </a:fld>
            <a:endParaRPr lang="en-US" sz="1350"/>
          </a:p>
        </p:txBody>
      </p:sp>
    </p:spTree>
    <p:extLst>
      <p:ext uri="{BB962C8B-B14F-4D97-AF65-F5344CB8AC3E}">
        <p14:creationId xmlns:p14="http://schemas.microsoft.com/office/powerpoint/2010/main" val="3300277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dirty="0"/>
              <a:t>What is a proxy server, and why are they important?</a:t>
            </a:r>
          </a:p>
          <a:p>
            <a:r>
              <a:rPr lang="en-US" dirty="0"/>
              <a:t>What is AAA? Tell us about it.</a:t>
            </a:r>
          </a:p>
          <a:p>
            <a:r>
              <a:rPr lang="en-US" dirty="0"/>
              <a:t>Name some examples of AAA functions and describe </a:t>
            </a:r>
            <a:br>
              <a:rPr lang="en-US" dirty="0"/>
            </a:br>
            <a:r>
              <a:rPr lang="en-US" dirty="0"/>
              <a:t>in broad terms how they work.</a:t>
            </a:r>
          </a:p>
          <a:p>
            <a:r>
              <a:rPr lang="en-US" dirty="0"/>
              <a:t>What are certificates, and what is their role in </a:t>
            </a:r>
            <a:br>
              <a:rPr lang="en-US" dirty="0"/>
            </a:br>
            <a:r>
              <a:rPr lang="en-US" dirty="0"/>
              <a:t>network security?</a:t>
            </a:r>
          </a:p>
          <a:p>
            <a:r>
              <a:rPr lang="en-US" dirty="0"/>
              <a:t>Explain PKI and the attendant technologies </a:t>
            </a:r>
            <a:br>
              <a:rPr lang="en-US" dirty="0"/>
            </a:br>
            <a:r>
              <a:rPr lang="en-US" dirty="0"/>
              <a:t>that make it work.</a:t>
            </a:r>
          </a:p>
          <a:p>
            <a:r>
              <a:rPr lang="en-US" dirty="0"/>
              <a:t>Can today’s encryption keep our banking data safe?</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69</a:t>
            </a:fld>
            <a:endParaRPr lang="en-US"/>
          </a:p>
        </p:txBody>
      </p:sp>
      <p:pic>
        <p:nvPicPr>
          <p:cNvPr id="5" name="Picture 4">
            <a:extLst>
              <a:ext uri="{FF2B5EF4-FFF2-40B4-BE49-F238E27FC236}">
                <a16:creationId xmlns:a16="http://schemas.microsoft.com/office/drawing/2014/main" id="{0B5F041B-5563-5D4B-BA0C-C3DBECB84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3130478"/>
            <a:ext cx="3095625" cy="4953000"/>
          </a:xfrm>
          <a:prstGeom prst="rect">
            <a:avLst/>
          </a:prstGeom>
        </p:spPr>
      </p:pic>
    </p:spTree>
    <p:extLst>
      <p:ext uri="{BB962C8B-B14F-4D97-AF65-F5344CB8AC3E}">
        <p14:creationId xmlns:p14="http://schemas.microsoft.com/office/powerpoint/2010/main" val="2788041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 of the Course</a:t>
            </a:r>
          </a:p>
        </p:txBody>
      </p:sp>
      <p:sp>
        <p:nvSpPr>
          <p:cNvPr id="3869699" name="Rectangle 3"/>
          <p:cNvSpPr>
            <a:spLocks noGrp="1" noChangeArrowheads="1"/>
          </p:cNvSpPr>
          <p:nvPr>
            <p:ph idx="1"/>
          </p:nvPr>
        </p:nvSpPr>
        <p:spPr>
          <a:xfrm>
            <a:off x="1257300" y="2193131"/>
            <a:ext cx="13957716" cy="6967198"/>
          </a:xfrm>
        </p:spPr>
        <p:txBody>
          <a:bodyPr>
            <a:normAutofit fontScale="85000" lnSpcReduction="10000"/>
          </a:bodyPr>
          <a:lstStyle/>
          <a:p>
            <a:r>
              <a:rPr lang="en-US" dirty="0"/>
              <a:t>Define VPN and explain different types of VPNs and remote access. </a:t>
            </a:r>
          </a:p>
          <a:p>
            <a:r>
              <a:rPr lang="en-US" dirty="0"/>
              <a:t>Understand why banks need remote access.</a:t>
            </a:r>
          </a:p>
          <a:p>
            <a:r>
              <a:rPr lang="en-US" dirty="0"/>
              <a:t>Describe VPN architectures and how they’re used.</a:t>
            </a:r>
          </a:p>
          <a:p>
            <a:r>
              <a:rPr lang="en-US" dirty="0"/>
              <a:t>Understand common VPN weaknesses and risks, including mitigation strategies.</a:t>
            </a:r>
          </a:p>
          <a:p>
            <a:r>
              <a:rPr lang="en-US" dirty="0"/>
              <a:t>Describe VPNs based on PPTP, IPsec and other protocols.</a:t>
            </a:r>
          </a:p>
          <a:p>
            <a:r>
              <a:rPr lang="en-US" dirty="0"/>
              <a:t>Discuss how VPNs can be used with firewalls.</a:t>
            </a:r>
          </a:p>
          <a:p>
            <a:r>
              <a:rPr lang="en-US" dirty="0"/>
              <a:t>Understand the differences between hardware and software VPN implementations.</a:t>
            </a:r>
          </a:p>
          <a:p>
            <a:r>
              <a:rPr lang="en-US" dirty="0"/>
              <a:t>Review some common VPN products and implementations.</a:t>
            </a:r>
          </a:p>
          <a:p>
            <a:r>
              <a:rPr lang="en-US" dirty="0"/>
              <a:t>Describe how VPNs are managed and audited.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7</a:t>
            </a:fld>
            <a:endParaRPr lang="en-US"/>
          </a:p>
        </p:txBody>
      </p:sp>
      <p:pic>
        <p:nvPicPr>
          <p:cNvPr id="696323" name="Picture 3" descr="C:\Users\AWalkden.HILL\AppData\Local\Temp\three_bullseyes_pc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78020" y="6929437"/>
            <a:ext cx="4374675" cy="3357563"/>
          </a:xfrm>
          <a:prstGeom prst="rect">
            <a:avLst/>
          </a:prstGeom>
          <a:noFill/>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7F70-DAB6-79CC-F8C2-08282A7EE3B1}"/>
              </a:ext>
            </a:extLst>
          </p:cNvPr>
          <p:cNvSpPr>
            <a:spLocks noGrp="1"/>
          </p:cNvSpPr>
          <p:nvPr>
            <p:ph type="title"/>
          </p:nvPr>
        </p:nvSpPr>
        <p:spPr/>
        <p:txBody>
          <a:bodyPr/>
          <a:lstStyle/>
          <a:p>
            <a:r>
              <a:rPr lang="en-US" dirty="0"/>
              <a:t>Plan For Wednesday</a:t>
            </a:r>
          </a:p>
        </p:txBody>
      </p:sp>
      <p:sp>
        <p:nvSpPr>
          <p:cNvPr id="3" name="Content Placeholder 2">
            <a:extLst>
              <a:ext uri="{FF2B5EF4-FFF2-40B4-BE49-F238E27FC236}">
                <a16:creationId xmlns:a16="http://schemas.microsoft.com/office/drawing/2014/main" id="{853012E0-1DC4-40C6-F840-1D9F9EDEB3F1}"/>
              </a:ext>
            </a:extLst>
          </p:cNvPr>
          <p:cNvSpPr>
            <a:spLocks noGrp="1"/>
          </p:cNvSpPr>
          <p:nvPr>
            <p:ph idx="1"/>
          </p:nvPr>
        </p:nvSpPr>
        <p:spPr>
          <a:xfrm>
            <a:off x="1257300" y="2193131"/>
            <a:ext cx="15773400" cy="7487582"/>
          </a:xfrm>
        </p:spPr>
        <p:txBody>
          <a:bodyPr>
            <a:normAutofit/>
          </a:bodyPr>
          <a:lstStyle/>
          <a:p>
            <a:r>
              <a:rPr lang="en-US" dirty="0"/>
              <a:t>Any lingering topics from Tuesday</a:t>
            </a:r>
          </a:p>
          <a:p>
            <a:r>
              <a:rPr lang="en-US" dirty="0"/>
              <a:t>Review the 2 items on our website – Controls and Docs</a:t>
            </a:r>
          </a:p>
          <a:p>
            <a:pPr lvl="1"/>
            <a:r>
              <a:rPr lang="en-US" dirty="0"/>
              <a:t>What’s useful and how might you use it? What else might you need?</a:t>
            </a:r>
          </a:p>
          <a:p>
            <a:r>
              <a:rPr lang="en-US" dirty="0"/>
              <a:t>VPN Applications and Architectures Chapter</a:t>
            </a:r>
          </a:p>
          <a:p>
            <a:pPr lvl="1"/>
            <a:r>
              <a:rPr lang="en-US" dirty="0"/>
              <a:t>Use cases</a:t>
            </a:r>
          </a:p>
          <a:p>
            <a:pPr lvl="1"/>
            <a:r>
              <a:rPr lang="en-US" dirty="0"/>
              <a:t>Implementations</a:t>
            </a:r>
          </a:p>
          <a:p>
            <a:r>
              <a:rPr lang="en-US" dirty="0"/>
              <a:t>Platforms and Products Chapter</a:t>
            </a:r>
          </a:p>
          <a:p>
            <a:r>
              <a:rPr lang="en-US" dirty="0"/>
              <a:t>Financial Industry Chapter (mostly already complete!)</a:t>
            </a:r>
          </a:p>
          <a:p>
            <a:r>
              <a:rPr lang="en-US" dirty="0"/>
              <a:t>Maybe another exercise</a:t>
            </a:r>
          </a:p>
          <a:p>
            <a:r>
              <a:rPr lang="en-US" dirty="0"/>
              <a:t>Any requests or ideas?</a:t>
            </a:r>
          </a:p>
        </p:txBody>
      </p:sp>
      <p:pic>
        <p:nvPicPr>
          <p:cNvPr id="2050" name="Picture 2">
            <a:extLst>
              <a:ext uri="{FF2B5EF4-FFF2-40B4-BE49-F238E27FC236}">
                <a16:creationId xmlns:a16="http://schemas.microsoft.com/office/drawing/2014/main" id="{97361935-1E6F-3D44-6EC8-A40E2CB22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5315" y="6327927"/>
            <a:ext cx="2548246" cy="295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7088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A56E9-8009-E584-0ED8-14384D5EAB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6A3789A-C656-53DB-93F6-7B2F5768BC2C}"/>
              </a:ext>
            </a:extLst>
          </p:cNvPr>
          <p:cNvSpPr>
            <a:spLocks noGrp="1"/>
          </p:cNvSpPr>
          <p:nvPr>
            <p:ph type="title"/>
          </p:nvPr>
        </p:nvSpPr>
        <p:spPr>
          <a:xfrm>
            <a:off x="1247775" y="2564608"/>
            <a:ext cx="17261898" cy="4279106"/>
          </a:xfrm>
        </p:spPr>
        <p:txBody>
          <a:bodyPr/>
          <a:lstStyle/>
          <a:p>
            <a:r>
              <a:rPr lang="en-US" dirty="0"/>
              <a:t>VPN Applications</a:t>
            </a:r>
            <a:br>
              <a:rPr lang="en-US" dirty="0"/>
            </a:br>
            <a:r>
              <a:rPr lang="en-US" dirty="0"/>
              <a:t>and </a:t>
            </a:r>
            <a:br>
              <a:rPr lang="en-US" dirty="0"/>
            </a:br>
            <a:r>
              <a:rPr lang="en-US" dirty="0"/>
              <a:t>Architectures</a:t>
            </a:r>
          </a:p>
        </p:txBody>
      </p:sp>
      <p:sp>
        <p:nvSpPr>
          <p:cNvPr id="6" name="Subtitle 5">
            <a:extLst>
              <a:ext uri="{FF2B5EF4-FFF2-40B4-BE49-F238E27FC236}">
                <a16:creationId xmlns:a16="http://schemas.microsoft.com/office/drawing/2014/main" id="{A7C37616-FF4C-1E65-2F7F-3CB788BC2204}"/>
              </a:ext>
            </a:extLst>
          </p:cNvPr>
          <p:cNvSpPr>
            <a:spLocks noGrp="1"/>
          </p:cNvSpPr>
          <p:nvPr>
            <p:ph type="body" idx="1"/>
          </p:nvPr>
        </p:nvSpPr>
        <p:spPr/>
        <p:txBody>
          <a:bodyPr/>
          <a:lstStyle/>
          <a:p>
            <a:r>
              <a:rPr lang="en-US" dirty="0"/>
              <a:t>Chapter 5</a:t>
            </a:r>
          </a:p>
        </p:txBody>
      </p:sp>
      <p:pic>
        <p:nvPicPr>
          <p:cNvPr id="3" name="Picture 2" descr="A black and white drawing of two men using computers&#10;&#10;Description automatically generated">
            <a:extLst>
              <a:ext uri="{FF2B5EF4-FFF2-40B4-BE49-F238E27FC236}">
                <a16:creationId xmlns:a16="http://schemas.microsoft.com/office/drawing/2014/main" id="{4E53AEF3-6EAC-8315-71C6-53A9981F6DE8}"/>
              </a:ext>
            </a:extLst>
          </p:cNvPr>
          <p:cNvPicPr>
            <a:picLocks noChangeAspect="1"/>
          </p:cNvPicPr>
          <p:nvPr/>
        </p:nvPicPr>
        <p:blipFill>
          <a:blip r:embed="rId2"/>
          <a:stretch>
            <a:fillRect/>
          </a:stretch>
        </p:blipFill>
        <p:spPr>
          <a:xfrm>
            <a:off x="9606583" y="2564608"/>
            <a:ext cx="7772400" cy="5997879"/>
          </a:xfrm>
          <a:prstGeom prst="rect">
            <a:avLst/>
          </a:prstGeom>
        </p:spPr>
      </p:pic>
    </p:spTree>
    <p:extLst>
      <p:ext uri="{BB962C8B-B14F-4D97-AF65-F5344CB8AC3E}">
        <p14:creationId xmlns:p14="http://schemas.microsoft.com/office/powerpoint/2010/main" val="39326359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6" name="Content Placeholder 5">
            <a:extLst>
              <a:ext uri="{FF2B5EF4-FFF2-40B4-BE49-F238E27FC236}">
                <a16:creationId xmlns:a16="http://schemas.microsoft.com/office/drawing/2014/main" id="{A1866B38-7CBE-44A7-BAB1-C0EDD5AFF68C}"/>
              </a:ext>
            </a:extLst>
          </p:cNvPr>
          <p:cNvSpPr>
            <a:spLocks noGrp="1"/>
          </p:cNvSpPr>
          <p:nvPr>
            <p:ph idx="1"/>
          </p:nvPr>
        </p:nvSpPr>
        <p:spPr/>
        <p:txBody>
          <a:bodyPr/>
          <a:lstStyle/>
          <a:p>
            <a:r>
              <a:rPr lang="en-US"/>
              <a:t>Consider several different types of VPN.</a:t>
            </a:r>
          </a:p>
          <a:p>
            <a:r>
              <a:rPr lang="en-US"/>
              <a:t>Learn important and widely-deployed implementations.</a:t>
            </a:r>
          </a:p>
          <a:p>
            <a:r>
              <a:rPr lang="en-US"/>
              <a:t>Understand some limitations of VPN access.</a:t>
            </a:r>
          </a:p>
          <a:p>
            <a:r>
              <a:rPr lang="en-US"/>
              <a:t>Discuss some solutions or technologies related to VPNs.</a:t>
            </a:r>
          </a:p>
          <a:p>
            <a:r>
              <a:rPr lang="en-US"/>
              <a:t>Differentiate between cryptographic and separation-based VPN technologies.</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72</a:t>
            </a:fld>
            <a:endParaRPr lang="en-US"/>
          </a:p>
        </p:txBody>
      </p:sp>
      <p:pic>
        <p:nvPicPr>
          <p:cNvPr id="5" name="Picture 4">
            <a:extLst>
              <a:ext uri="{FF2B5EF4-FFF2-40B4-BE49-F238E27FC236}">
                <a16:creationId xmlns:a16="http://schemas.microsoft.com/office/drawing/2014/main" id="{86310868-C2F6-BD49-B42B-0BC94D84F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65815" y="7055692"/>
            <a:ext cx="4651130" cy="2104637"/>
          </a:xfrm>
          <a:prstGeom prst="rect">
            <a:avLst/>
          </a:prstGeom>
        </p:spPr>
      </p:pic>
    </p:spTree>
    <p:extLst>
      <p:ext uri="{BB962C8B-B14F-4D97-AF65-F5344CB8AC3E}">
        <p14:creationId xmlns:p14="http://schemas.microsoft.com/office/powerpoint/2010/main" val="39852551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E9F7-31AB-42A4-A723-5B48503B124B}"/>
              </a:ext>
            </a:extLst>
          </p:cNvPr>
          <p:cNvSpPr>
            <a:spLocks noGrp="1"/>
          </p:cNvSpPr>
          <p:nvPr>
            <p:ph type="title"/>
          </p:nvPr>
        </p:nvSpPr>
        <p:spPr/>
        <p:txBody>
          <a:bodyPr/>
          <a:lstStyle/>
          <a:p>
            <a:r>
              <a:rPr lang="en-US" altLang="zh-CN"/>
              <a:t>Types of VPN by Use Case</a:t>
            </a:r>
          </a:p>
        </p:txBody>
      </p:sp>
      <p:sp>
        <p:nvSpPr>
          <p:cNvPr id="3" name="Text Placeholder 2">
            <a:extLst>
              <a:ext uri="{FF2B5EF4-FFF2-40B4-BE49-F238E27FC236}">
                <a16:creationId xmlns:a16="http://schemas.microsoft.com/office/drawing/2014/main" id="{F980128D-9B8F-4E2B-BABD-B34801631B7F}"/>
              </a:ext>
            </a:extLst>
          </p:cNvPr>
          <p:cNvSpPr>
            <a:spLocks noGrp="1"/>
          </p:cNvSpPr>
          <p:nvPr>
            <p:ph idx="1"/>
          </p:nvPr>
        </p:nvSpPr>
        <p:spPr/>
        <p:txBody>
          <a:bodyPr>
            <a:normAutofit fontScale="92500" lnSpcReduction="20000"/>
          </a:bodyPr>
          <a:lstStyle/>
          <a:p>
            <a:pPr lvl="0"/>
            <a:r>
              <a:rPr lang="en-US" altLang="zh-CN"/>
              <a:t>Site-to-Site</a:t>
            </a:r>
          </a:p>
          <a:p>
            <a:pPr lvl="1"/>
            <a:r>
              <a:rPr lang="en-US" altLang="zh-CN"/>
              <a:t>The classic VPN case, connecting two or more private networks over a third non-private one while preserving privacy.</a:t>
            </a:r>
          </a:p>
          <a:p>
            <a:pPr lvl="1"/>
            <a:r>
              <a:rPr lang="en-US" altLang="zh-CN"/>
              <a:t>Can be used as an intranet or a “partner-net” (e.g. access to a public cloud.)</a:t>
            </a:r>
          </a:p>
          <a:p>
            <a:pPr lvl="1"/>
            <a:r>
              <a:rPr lang="en-US" altLang="zh-CN"/>
              <a:t>This is one way core service providers offer secure access to banks.</a:t>
            </a:r>
          </a:p>
          <a:p>
            <a:pPr lvl="0"/>
            <a:r>
              <a:rPr lang="en-US" altLang="zh-CN"/>
              <a:t>Remote Access</a:t>
            </a:r>
          </a:p>
          <a:p>
            <a:pPr lvl="1"/>
            <a:r>
              <a:rPr lang="en-US" altLang="zh-CN"/>
              <a:t>Connecting a single computer or device to a private resource over an intermediate non-private network. </a:t>
            </a:r>
          </a:p>
          <a:p>
            <a:pPr lvl="0"/>
            <a:r>
              <a:rPr lang="en-US" altLang="zh-CN"/>
              <a:t>Secure Internet Access</a:t>
            </a:r>
          </a:p>
          <a:p>
            <a:pPr lvl="1"/>
            <a:r>
              <a:rPr lang="en-US" altLang="zh-CN"/>
              <a:t>Access to the Internet over a VPN to hide information and location.</a:t>
            </a:r>
          </a:p>
          <a:p>
            <a:r>
              <a:rPr lang="en-US" altLang="zh-CN"/>
              <a:t>APIs</a:t>
            </a:r>
          </a:p>
          <a:p>
            <a:pPr lvl="1"/>
            <a:r>
              <a:rPr lang="en-US" altLang="zh-CN"/>
              <a:t>Built-in VPN capability for easy access by applications.</a:t>
            </a:r>
          </a:p>
          <a:p>
            <a:pPr lvl="1"/>
            <a:r>
              <a:rPr lang="en-US" altLang="zh-CN"/>
              <a:t>This can make VPNs “just happen” for applications that need it.</a:t>
            </a:r>
          </a:p>
        </p:txBody>
      </p:sp>
      <p:sp>
        <p:nvSpPr>
          <p:cNvPr id="4" name="Slide Number Placeholder 3">
            <a:extLst>
              <a:ext uri="{FF2B5EF4-FFF2-40B4-BE49-F238E27FC236}">
                <a16:creationId xmlns:a16="http://schemas.microsoft.com/office/drawing/2014/main" id="{0B51954D-EBB6-475F-9163-E8049CAC364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73</a:t>
            </a:fld>
            <a:endParaRPr lang="en-US" sz="1350"/>
          </a:p>
        </p:txBody>
      </p:sp>
    </p:spTree>
    <p:extLst>
      <p:ext uri="{BB962C8B-B14F-4D97-AF65-F5344CB8AC3E}">
        <p14:creationId xmlns:p14="http://schemas.microsoft.com/office/powerpoint/2010/main" val="6387112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5ACA-060E-4EA4-AF20-E6A26AC66C7E}"/>
              </a:ext>
            </a:extLst>
          </p:cNvPr>
          <p:cNvSpPr>
            <a:spLocks noGrp="1"/>
          </p:cNvSpPr>
          <p:nvPr>
            <p:ph type="title"/>
          </p:nvPr>
        </p:nvSpPr>
        <p:spPr/>
        <p:txBody>
          <a:bodyPr/>
          <a:lstStyle/>
          <a:p>
            <a:r>
              <a:rPr lang="en-US" altLang="zh-CN" dirty="0"/>
              <a:t>Encrypted VPN Implementations </a:t>
            </a:r>
          </a:p>
        </p:txBody>
      </p:sp>
      <p:sp>
        <p:nvSpPr>
          <p:cNvPr id="3" name="Text Placeholder 2">
            <a:extLst>
              <a:ext uri="{FF2B5EF4-FFF2-40B4-BE49-F238E27FC236}">
                <a16:creationId xmlns:a16="http://schemas.microsoft.com/office/drawing/2014/main" id="{DE35E67A-FBF5-4E84-941C-483EE8FF6EE2}"/>
              </a:ext>
            </a:extLst>
          </p:cNvPr>
          <p:cNvSpPr>
            <a:spLocks noGrp="1"/>
          </p:cNvSpPr>
          <p:nvPr>
            <p:ph idx="1"/>
          </p:nvPr>
        </p:nvSpPr>
        <p:spPr>
          <a:xfrm>
            <a:off x="1257300" y="2193130"/>
            <a:ext cx="15773400" cy="7636669"/>
          </a:xfrm>
        </p:spPr>
        <p:txBody>
          <a:bodyPr>
            <a:normAutofit fontScale="85000" lnSpcReduction="20000"/>
          </a:bodyPr>
          <a:lstStyle/>
          <a:p>
            <a:pPr lvl="0"/>
            <a:r>
              <a:rPr lang="en-US" altLang="zh-CN" dirty="0"/>
              <a:t>There are many types of encrypted VPNs, here are just a few</a:t>
            </a:r>
            <a:br>
              <a:rPr lang="en-US" altLang="zh-CN" dirty="0"/>
            </a:br>
            <a:r>
              <a:rPr lang="en-US" altLang="zh-CN" dirty="0"/>
              <a:t>of the most widely-used: </a:t>
            </a:r>
          </a:p>
          <a:p>
            <a:pPr lvl="1"/>
            <a:r>
              <a:rPr lang="en-US" altLang="zh-CN" dirty="0"/>
              <a:t>PPTP and L2TP</a:t>
            </a:r>
          </a:p>
          <a:p>
            <a:pPr lvl="1"/>
            <a:r>
              <a:rPr lang="en-US" altLang="zh-CN" dirty="0"/>
              <a:t>IPsec</a:t>
            </a:r>
          </a:p>
          <a:p>
            <a:pPr lvl="1"/>
            <a:r>
              <a:rPr lang="en-US" altLang="zh-CN" dirty="0"/>
              <a:t>SSL/TLS</a:t>
            </a:r>
          </a:p>
          <a:p>
            <a:pPr lvl="1"/>
            <a:r>
              <a:rPr lang="en-US" altLang="zh-CN" dirty="0"/>
              <a:t>DMVPN</a:t>
            </a:r>
          </a:p>
          <a:p>
            <a:pPr lvl="1"/>
            <a:r>
              <a:rPr lang="en-US" altLang="zh-CN" dirty="0"/>
              <a:t>OpenVPN</a:t>
            </a:r>
          </a:p>
          <a:p>
            <a:pPr lvl="1"/>
            <a:r>
              <a:rPr lang="en-US" altLang="zh-CN" dirty="0" err="1"/>
              <a:t>Wireguard</a:t>
            </a:r>
            <a:endParaRPr lang="en-US" altLang="zh-CN" dirty="0"/>
          </a:p>
          <a:p>
            <a:pPr lvl="1"/>
            <a:r>
              <a:rPr lang="en-US" altLang="zh-CN" dirty="0"/>
              <a:t>Embedded VPNs</a:t>
            </a:r>
          </a:p>
          <a:p>
            <a:pPr lvl="0"/>
            <a:r>
              <a:rPr lang="en-US" altLang="zh-CN" dirty="0"/>
              <a:t>Implementations are productized by hardware, software, and service/cloud vendors.</a:t>
            </a:r>
          </a:p>
          <a:p>
            <a:pPr lvl="1"/>
            <a:r>
              <a:rPr lang="en-US" altLang="zh-CN" dirty="0"/>
              <a:t>Usually when you hear a product name, it’s (mostly) one of the above protocol implementations.</a:t>
            </a:r>
          </a:p>
          <a:p>
            <a:pPr lvl="1"/>
            <a:r>
              <a:rPr lang="en-US" altLang="zh-CN" dirty="0"/>
              <a:t>The vendor sometimes adds some special stuff, but often not much more than marketing.</a:t>
            </a:r>
          </a:p>
          <a:p>
            <a:pPr lvl="1"/>
            <a:r>
              <a:rPr lang="en-US" altLang="zh-CN" dirty="0"/>
              <a:t>Many based on open-source software, sometimes with hacks. </a:t>
            </a:r>
          </a:p>
          <a:p>
            <a:pPr lvl="1"/>
            <a:r>
              <a:rPr lang="en-US" altLang="zh-CN" dirty="0"/>
              <a:t>Nobody should trust a proprietary VPN.</a:t>
            </a:r>
          </a:p>
        </p:txBody>
      </p:sp>
      <p:sp>
        <p:nvSpPr>
          <p:cNvPr id="4" name="Slide Number Placeholder 3">
            <a:extLst>
              <a:ext uri="{FF2B5EF4-FFF2-40B4-BE49-F238E27FC236}">
                <a16:creationId xmlns:a16="http://schemas.microsoft.com/office/drawing/2014/main" id="{5E59BA51-FA72-4E40-8A81-69DBAD45B4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74</a:t>
            </a:fld>
            <a:endParaRPr lang="en-US" sz="1350"/>
          </a:p>
        </p:txBody>
      </p:sp>
    </p:spTree>
    <p:extLst>
      <p:ext uri="{BB962C8B-B14F-4D97-AF65-F5344CB8AC3E}">
        <p14:creationId xmlns:p14="http://schemas.microsoft.com/office/powerpoint/2010/main" val="1281456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D694-65BE-40CF-ACAD-1622C9EEFF8B}"/>
              </a:ext>
            </a:extLst>
          </p:cNvPr>
          <p:cNvSpPr>
            <a:spLocks noGrp="1"/>
          </p:cNvSpPr>
          <p:nvPr>
            <p:ph type="title"/>
          </p:nvPr>
        </p:nvSpPr>
        <p:spPr/>
        <p:txBody>
          <a:bodyPr/>
          <a:lstStyle/>
          <a:p>
            <a:r>
              <a:rPr lang="en-US" altLang="zh-CN"/>
              <a:t>PPTP and L2TP</a:t>
            </a:r>
          </a:p>
        </p:txBody>
      </p:sp>
      <p:sp>
        <p:nvSpPr>
          <p:cNvPr id="5" name="Text Placeholder 4">
            <a:extLst>
              <a:ext uri="{FF2B5EF4-FFF2-40B4-BE49-F238E27FC236}">
                <a16:creationId xmlns:a16="http://schemas.microsoft.com/office/drawing/2014/main" id="{04DB485C-1CB4-4B6B-8822-4B710B7157C6}"/>
              </a:ext>
            </a:extLst>
          </p:cNvPr>
          <p:cNvSpPr>
            <a:spLocks noGrp="1"/>
          </p:cNvSpPr>
          <p:nvPr>
            <p:ph idx="1"/>
          </p:nvPr>
        </p:nvSpPr>
        <p:spPr/>
        <p:txBody>
          <a:bodyPr>
            <a:normAutofit fontScale="92500" lnSpcReduction="20000"/>
          </a:bodyPr>
          <a:lstStyle/>
          <a:p>
            <a:r>
              <a:rPr lang="en-US"/>
              <a:t>Point-to-Point Protocol</a:t>
            </a:r>
          </a:p>
          <a:p>
            <a:pPr lvl="1"/>
            <a:r>
              <a:rPr lang="en-US"/>
              <a:t>The first VPN protocol from before VPNs existed.</a:t>
            </a:r>
          </a:p>
          <a:p>
            <a:pPr lvl="1"/>
            <a:r>
              <a:rPr lang="en-US"/>
              <a:t>Supported on everything since forever</a:t>
            </a:r>
          </a:p>
          <a:p>
            <a:pPr lvl="1"/>
            <a:r>
              <a:rPr lang="en-US"/>
              <a:t>Limited to 128-bit encryption </a:t>
            </a:r>
          </a:p>
          <a:p>
            <a:pPr lvl="1"/>
            <a:r>
              <a:rPr lang="en-US"/>
              <a:t>Unstable? Unsecure?</a:t>
            </a:r>
          </a:p>
          <a:p>
            <a:r>
              <a:rPr lang="en-US"/>
              <a:t>Layer 2 Tunneling Protocol</a:t>
            </a:r>
          </a:p>
          <a:p>
            <a:pPr lvl="1"/>
            <a:r>
              <a:rPr lang="en-US"/>
              <a:t>Child of Cisco and Microsoft</a:t>
            </a:r>
          </a:p>
          <a:p>
            <a:pPr lvl="1"/>
            <a:r>
              <a:rPr lang="en-US"/>
              <a:t>“A better VPN protocol”</a:t>
            </a:r>
          </a:p>
          <a:p>
            <a:pPr lvl="1"/>
            <a:r>
              <a:rPr lang="en-US"/>
              <a:t>Much more complex point-to-point replacement for PPTP</a:t>
            </a:r>
          </a:p>
          <a:p>
            <a:pPr lvl="1"/>
            <a:r>
              <a:rPr lang="en-US"/>
              <a:t>256-bit encryption</a:t>
            </a:r>
          </a:p>
          <a:p>
            <a:pPr lvl="1"/>
            <a:r>
              <a:rPr lang="en-US"/>
              <a:t>Very widely supported</a:t>
            </a:r>
          </a:p>
          <a:p>
            <a:r>
              <a:rPr lang="en-US"/>
              <a:t>Both protocols supplanted by better methods.</a:t>
            </a:r>
          </a:p>
          <a:p>
            <a:r>
              <a:rPr lang="en-US"/>
              <a:t>Still commonly deployed by banks and elsewhere.</a:t>
            </a:r>
          </a:p>
        </p:txBody>
      </p:sp>
      <p:sp>
        <p:nvSpPr>
          <p:cNvPr id="7" name="Rectangle 7">
            <a:extLst>
              <a:ext uri="{FF2B5EF4-FFF2-40B4-BE49-F238E27FC236}">
                <a16:creationId xmlns:a16="http://schemas.microsoft.com/office/drawing/2014/main" id="{33286DB6-578F-2541-B8C5-293105113590}"/>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8" name="Rectangle 8">
            <a:extLst>
              <a:ext uri="{FF2B5EF4-FFF2-40B4-BE49-F238E27FC236}">
                <a16:creationId xmlns:a16="http://schemas.microsoft.com/office/drawing/2014/main" id="{C1AFFE04-E1EA-794B-AE49-E6F769C22BC0}"/>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9" name="Rectangle 9">
            <a:extLst>
              <a:ext uri="{FF2B5EF4-FFF2-40B4-BE49-F238E27FC236}">
                <a16:creationId xmlns:a16="http://schemas.microsoft.com/office/drawing/2014/main" id="{852352AC-1469-814C-9680-686783AE70A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10" name="Rectangle 10">
            <a:extLst>
              <a:ext uri="{FF2B5EF4-FFF2-40B4-BE49-F238E27FC236}">
                <a16:creationId xmlns:a16="http://schemas.microsoft.com/office/drawing/2014/main" id="{D80C47D6-132C-B247-93AF-7CD7962ECB2D}"/>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11" name="Rectangle 11">
            <a:extLst>
              <a:ext uri="{FF2B5EF4-FFF2-40B4-BE49-F238E27FC236}">
                <a16:creationId xmlns:a16="http://schemas.microsoft.com/office/drawing/2014/main" id="{CC55CB39-2D75-A843-A13A-2EC04829F7C3}"/>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12" name="Rectangle 12">
            <a:extLst>
              <a:ext uri="{FF2B5EF4-FFF2-40B4-BE49-F238E27FC236}">
                <a16:creationId xmlns:a16="http://schemas.microsoft.com/office/drawing/2014/main" id="{23681C41-C2B0-7742-B86C-04907444205A}"/>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13" name="Rectangle 13">
            <a:extLst>
              <a:ext uri="{FF2B5EF4-FFF2-40B4-BE49-F238E27FC236}">
                <a16:creationId xmlns:a16="http://schemas.microsoft.com/office/drawing/2014/main" id="{E86E1D1D-08C7-554F-958A-5A4E50EB583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14" name="Slide Number Placeholder 3">
            <a:extLst>
              <a:ext uri="{FF2B5EF4-FFF2-40B4-BE49-F238E27FC236}">
                <a16:creationId xmlns:a16="http://schemas.microsoft.com/office/drawing/2014/main" id="{1534F6D2-62A4-445A-B082-193B011D46B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75</a:t>
            </a:fld>
            <a:endParaRPr lang="en-US" sz="1350"/>
          </a:p>
        </p:txBody>
      </p:sp>
      <p:sp>
        <p:nvSpPr>
          <p:cNvPr id="3" name="Rectangle 2">
            <a:extLst>
              <a:ext uri="{FF2B5EF4-FFF2-40B4-BE49-F238E27FC236}">
                <a16:creationId xmlns:a16="http://schemas.microsoft.com/office/drawing/2014/main" id="{334F621E-F6BA-2649-84EF-55FA0BBBAD6D}"/>
              </a:ext>
            </a:extLst>
          </p:cNvPr>
          <p:cNvSpPr/>
          <p:nvPr/>
        </p:nvSpPr>
        <p:spPr>
          <a:xfrm>
            <a:off x="14301355" y="7011417"/>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551985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C8D-5A58-47DE-8203-6CED015EEA42}"/>
              </a:ext>
            </a:extLst>
          </p:cNvPr>
          <p:cNvSpPr>
            <a:spLocks noGrp="1"/>
          </p:cNvSpPr>
          <p:nvPr>
            <p:ph type="title"/>
          </p:nvPr>
        </p:nvSpPr>
        <p:spPr/>
        <p:txBody>
          <a:bodyPr/>
          <a:lstStyle/>
          <a:p>
            <a:r>
              <a:rPr lang="en-US" altLang="zh-CN"/>
              <a:t>IPsec</a:t>
            </a:r>
          </a:p>
        </p:txBody>
      </p:sp>
      <p:sp>
        <p:nvSpPr>
          <p:cNvPr id="5" name="Text Placeholder 4">
            <a:extLst>
              <a:ext uri="{FF2B5EF4-FFF2-40B4-BE49-F238E27FC236}">
                <a16:creationId xmlns:a16="http://schemas.microsoft.com/office/drawing/2014/main" id="{40BBDC04-9107-44EA-AD62-EFE7FF6A9755}"/>
              </a:ext>
            </a:extLst>
          </p:cNvPr>
          <p:cNvSpPr>
            <a:spLocks noGrp="1"/>
          </p:cNvSpPr>
          <p:nvPr>
            <p:ph idx="1"/>
          </p:nvPr>
        </p:nvSpPr>
        <p:spPr/>
        <p:txBody>
          <a:bodyPr>
            <a:normAutofit fontScale="85000" lnSpcReduction="20000"/>
          </a:bodyPr>
          <a:lstStyle/>
          <a:p>
            <a:r>
              <a:rPr lang="en-US" dirty="0"/>
              <a:t>Internet Protocol Security</a:t>
            </a:r>
          </a:p>
          <a:p>
            <a:pPr lvl="1"/>
            <a:r>
              <a:rPr lang="en-US" dirty="0"/>
              <a:t>Flexible (so complicated) architecture</a:t>
            </a:r>
          </a:p>
          <a:p>
            <a:r>
              <a:rPr lang="en-US" dirty="0"/>
              <a:t>A suite of protocols that provide</a:t>
            </a:r>
          </a:p>
          <a:p>
            <a:pPr lvl="1"/>
            <a:r>
              <a:rPr lang="en-US" dirty="0"/>
              <a:t>Authentication (AH headers)</a:t>
            </a:r>
          </a:p>
          <a:p>
            <a:pPr lvl="1"/>
            <a:r>
              <a:rPr lang="en-US" dirty="0"/>
              <a:t>Encryption (ESP headers)</a:t>
            </a:r>
          </a:p>
          <a:p>
            <a:pPr lvl="1"/>
            <a:r>
              <a:rPr lang="en-US" dirty="0"/>
              <a:t>Security Associations (SAs)</a:t>
            </a:r>
          </a:p>
          <a:p>
            <a:r>
              <a:rPr lang="en-US" dirty="0"/>
              <a:t>Can operate in two modes</a:t>
            </a:r>
          </a:p>
          <a:p>
            <a:pPr lvl="1"/>
            <a:r>
              <a:rPr lang="en-US" dirty="0"/>
              <a:t>Host-to-host (transport) mode for device access</a:t>
            </a:r>
          </a:p>
          <a:p>
            <a:pPr lvl="1"/>
            <a:r>
              <a:rPr lang="en-US" dirty="0"/>
              <a:t>Network-to-network (tunnel) mode for WAN-building</a:t>
            </a:r>
          </a:p>
          <a:p>
            <a:r>
              <a:rPr lang="en-US" dirty="0"/>
              <a:t>Pros:</a:t>
            </a:r>
          </a:p>
          <a:p>
            <a:pPr lvl="1"/>
            <a:r>
              <a:rPr lang="en-US" dirty="0"/>
              <a:t>Venerable, flexible, widely supported, part </a:t>
            </a:r>
            <a:br>
              <a:rPr lang="en-US" dirty="0"/>
            </a:br>
            <a:r>
              <a:rPr lang="en-US" dirty="0"/>
              <a:t>of many solutions.</a:t>
            </a:r>
          </a:p>
          <a:p>
            <a:r>
              <a:rPr lang="en-US" dirty="0"/>
              <a:t>Cons:</a:t>
            </a:r>
          </a:p>
          <a:p>
            <a:pPr lvl="1"/>
            <a:r>
              <a:rPr lang="en-US" dirty="0"/>
              <a:t>Complex to configure and use, (too) many </a:t>
            </a:r>
            <a:br>
              <a:rPr lang="en-US" dirty="0"/>
            </a:br>
            <a:r>
              <a:rPr lang="en-US" dirty="0"/>
              <a:t>different knobs to twist.</a:t>
            </a:r>
          </a:p>
        </p:txBody>
      </p:sp>
      <p:sp>
        <p:nvSpPr>
          <p:cNvPr id="12" name="Slide Number Placeholder 3">
            <a:extLst>
              <a:ext uri="{FF2B5EF4-FFF2-40B4-BE49-F238E27FC236}">
                <a16:creationId xmlns:a16="http://schemas.microsoft.com/office/drawing/2014/main" id="{2631D276-20D5-449C-B56F-19F431AE6E56}"/>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76</a:t>
            </a:fld>
            <a:endParaRPr lang="en-US" sz="1350"/>
          </a:p>
        </p:txBody>
      </p:sp>
      <p:sp>
        <p:nvSpPr>
          <p:cNvPr id="13" name="Rectangle 7">
            <a:extLst>
              <a:ext uri="{FF2B5EF4-FFF2-40B4-BE49-F238E27FC236}">
                <a16:creationId xmlns:a16="http://schemas.microsoft.com/office/drawing/2014/main" id="{20A79768-3079-FC43-BEE5-BBF9CFE8BA3E}"/>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14" name="Rectangle 8">
            <a:extLst>
              <a:ext uri="{FF2B5EF4-FFF2-40B4-BE49-F238E27FC236}">
                <a16:creationId xmlns:a16="http://schemas.microsoft.com/office/drawing/2014/main" id="{FFD5E183-D80A-A84F-9D8D-F58D12403F8C}"/>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3" name="Rectangle 9">
            <a:extLst>
              <a:ext uri="{FF2B5EF4-FFF2-40B4-BE49-F238E27FC236}">
                <a16:creationId xmlns:a16="http://schemas.microsoft.com/office/drawing/2014/main" id="{5B4977DA-B2C9-C94C-84C3-8C7A039C0C33}"/>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4" name="Rectangle 10">
            <a:extLst>
              <a:ext uri="{FF2B5EF4-FFF2-40B4-BE49-F238E27FC236}">
                <a16:creationId xmlns:a16="http://schemas.microsoft.com/office/drawing/2014/main" id="{2F62A4A3-4CB4-444A-994C-D47DEE59CE38}"/>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5" name="Rectangle 11">
            <a:extLst>
              <a:ext uri="{FF2B5EF4-FFF2-40B4-BE49-F238E27FC236}">
                <a16:creationId xmlns:a16="http://schemas.microsoft.com/office/drawing/2014/main" id="{1D4A9A44-F69D-E347-86F5-4F32C2D9C47C}"/>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6" name="Rectangle 12">
            <a:extLst>
              <a:ext uri="{FF2B5EF4-FFF2-40B4-BE49-F238E27FC236}">
                <a16:creationId xmlns:a16="http://schemas.microsoft.com/office/drawing/2014/main" id="{E0428C20-33D9-1C49-9D18-4756255CEB8F}"/>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7" name="Rectangle 13">
            <a:extLst>
              <a:ext uri="{FF2B5EF4-FFF2-40B4-BE49-F238E27FC236}">
                <a16:creationId xmlns:a16="http://schemas.microsoft.com/office/drawing/2014/main" id="{5FA0BE22-A118-A542-8E97-D5799E37FCA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28" name="Rectangle 27">
            <a:extLst>
              <a:ext uri="{FF2B5EF4-FFF2-40B4-BE49-F238E27FC236}">
                <a16:creationId xmlns:a16="http://schemas.microsoft.com/office/drawing/2014/main" id="{205307BB-CFFF-414C-8DEE-7224AE521FBB}"/>
              </a:ext>
            </a:extLst>
          </p:cNvPr>
          <p:cNvSpPr/>
          <p:nvPr/>
        </p:nvSpPr>
        <p:spPr>
          <a:xfrm>
            <a:off x="14301355" y="6110869"/>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2060284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885-F8AE-4DC3-8F6C-EDF613E61BB7}"/>
              </a:ext>
            </a:extLst>
          </p:cNvPr>
          <p:cNvSpPr>
            <a:spLocks noGrp="1"/>
          </p:cNvSpPr>
          <p:nvPr>
            <p:ph type="title"/>
          </p:nvPr>
        </p:nvSpPr>
        <p:spPr/>
        <p:txBody>
          <a:bodyPr/>
          <a:lstStyle/>
          <a:p>
            <a:r>
              <a:rPr lang="en-US" altLang="zh-CN"/>
              <a:t>SSL and TLS</a:t>
            </a:r>
          </a:p>
        </p:txBody>
      </p:sp>
      <p:sp>
        <p:nvSpPr>
          <p:cNvPr id="5" name="Text Placeholder 4">
            <a:extLst>
              <a:ext uri="{FF2B5EF4-FFF2-40B4-BE49-F238E27FC236}">
                <a16:creationId xmlns:a16="http://schemas.microsoft.com/office/drawing/2014/main" id="{DC7F0319-4924-4E59-A93D-7B569DC384F6}"/>
              </a:ext>
            </a:extLst>
          </p:cNvPr>
          <p:cNvSpPr>
            <a:spLocks noGrp="1"/>
          </p:cNvSpPr>
          <p:nvPr>
            <p:ph idx="1"/>
          </p:nvPr>
        </p:nvSpPr>
        <p:spPr>
          <a:xfrm>
            <a:off x="1257300" y="2193131"/>
            <a:ext cx="12597245" cy="6967198"/>
          </a:xfrm>
        </p:spPr>
        <p:txBody>
          <a:bodyPr>
            <a:normAutofit fontScale="92500"/>
          </a:bodyPr>
          <a:lstStyle/>
          <a:p>
            <a:r>
              <a:rPr lang="en-US" dirty="0"/>
              <a:t>Secure Sockets Layer and Transport Layer Security</a:t>
            </a:r>
          </a:p>
          <a:p>
            <a:pPr lvl="1"/>
            <a:r>
              <a:rPr lang="en-US" dirty="0"/>
              <a:t>Do you remember what sockets are?</a:t>
            </a:r>
          </a:p>
          <a:p>
            <a:pPr lvl="1"/>
            <a:r>
              <a:rPr lang="en-US" dirty="0"/>
              <a:t>TLS is essentially the “new version” of SSL</a:t>
            </a:r>
          </a:p>
          <a:p>
            <a:pPr lvl="1"/>
            <a:r>
              <a:rPr lang="en-US" dirty="0"/>
              <a:t>I told you the OSI review was going to be useful!</a:t>
            </a:r>
          </a:p>
          <a:p>
            <a:r>
              <a:rPr lang="en-US" dirty="0"/>
              <a:t>Client/Server and sometimes Server-Server</a:t>
            </a:r>
          </a:p>
          <a:p>
            <a:r>
              <a:rPr lang="en-US" dirty="0"/>
              <a:t>Linked with HTTPS (</a:t>
            </a:r>
            <a:r>
              <a:rPr lang="en-US" dirty="0" err="1"/>
              <a:t>HyperText</a:t>
            </a:r>
            <a:r>
              <a:rPr lang="en-US" dirty="0"/>
              <a:t> Transport Protocol Secure) for the web</a:t>
            </a:r>
          </a:p>
          <a:p>
            <a:r>
              <a:rPr lang="en-US" dirty="0"/>
              <a:t>Many configurable parameters for wide applicability.</a:t>
            </a:r>
          </a:p>
          <a:p>
            <a:r>
              <a:rPr lang="en-US" dirty="0"/>
              <a:t>SSL and TLS are less VPNs themselves than VPN components.</a:t>
            </a:r>
          </a:p>
          <a:p>
            <a:pPr lvl="1"/>
            <a:r>
              <a:rPr lang="en-US" dirty="0"/>
              <a:t>But they’re very automatic for the limited roles they play.</a:t>
            </a:r>
          </a:p>
          <a:p>
            <a:endParaRPr lang="en-US" dirty="0"/>
          </a:p>
          <a:p>
            <a:endParaRPr lang="en-US" dirty="0"/>
          </a:p>
        </p:txBody>
      </p:sp>
      <p:sp>
        <p:nvSpPr>
          <p:cNvPr id="14" name="Slide Number Placeholder 3">
            <a:extLst>
              <a:ext uri="{FF2B5EF4-FFF2-40B4-BE49-F238E27FC236}">
                <a16:creationId xmlns:a16="http://schemas.microsoft.com/office/drawing/2014/main" id="{382CC7BF-F365-4466-A744-B7A916A6D69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77</a:t>
            </a:fld>
            <a:endParaRPr lang="en-US" sz="1350"/>
          </a:p>
        </p:txBody>
      </p:sp>
      <p:sp>
        <p:nvSpPr>
          <p:cNvPr id="23" name="Rectangle 7">
            <a:extLst>
              <a:ext uri="{FF2B5EF4-FFF2-40B4-BE49-F238E27FC236}">
                <a16:creationId xmlns:a16="http://schemas.microsoft.com/office/drawing/2014/main" id="{672E2D97-6316-D54D-993F-6780B761332C}"/>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24" name="Rectangle 8">
            <a:extLst>
              <a:ext uri="{FF2B5EF4-FFF2-40B4-BE49-F238E27FC236}">
                <a16:creationId xmlns:a16="http://schemas.microsoft.com/office/drawing/2014/main" id="{42E78A5A-0868-5449-980D-17ADCBFAAE1E}"/>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5" name="Rectangle 9">
            <a:extLst>
              <a:ext uri="{FF2B5EF4-FFF2-40B4-BE49-F238E27FC236}">
                <a16:creationId xmlns:a16="http://schemas.microsoft.com/office/drawing/2014/main" id="{F2CCA721-E6B6-0147-A69D-7EE07828359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6" name="Rectangle 10">
            <a:extLst>
              <a:ext uri="{FF2B5EF4-FFF2-40B4-BE49-F238E27FC236}">
                <a16:creationId xmlns:a16="http://schemas.microsoft.com/office/drawing/2014/main" id="{40EF9B35-69DB-0341-9ADB-F8D816FDA4BA}"/>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7" name="Rectangle 11">
            <a:extLst>
              <a:ext uri="{FF2B5EF4-FFF2-40B4-BE49-F238E27FC236}">
                <a16:creationId xmlns:a16="http://schemas.microsoft.com/office/drawing/2014/main" id="{422F5E5D-3361-5648-A76D-899397FA5430}"/>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8" name="Rectangle 12">
            <a:extLst>
              <a:ext uri="{FF2B5EF4-FFF2-40B4-BE49-F238E27FC236}">
                <a16:creationId xmlns:a16="http://schemas.microsoft.com/office/drawing/2014/main" id="{F2284F3D-7F42-354F-9C38-8C0D257C4833}"/>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9" name="Rectangle 13">
            <a:extLst>
              <a:ext uri="{FF2B5EF4-FFF2-40B4-BE49-F238E27FC236}">
                <a16:creationId xmlns:a16="http://schemas.microsoft.com/office/drawing/2014/main" id="{3ADFEE61-21E3-474E-B450-CC108EA86528}"/>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30" name="Rectangle 29">
            <a:extLst>
              <a:ext uri="{FF2B5EF4-FFF2-40B4-BE49-F238E27FC236}">
                <a16:creationId xmlns:a16="http://schemas.microsoft.com/office/drawing/2014/main" id="{1FF10D2E-6BF6-E044-9FAF-63DD85A4626A}"/>
              </a:ext>
            </a:extLst>
          </p:cNvPr>
          <p:cNvSpPr/>
          <p:nvPr/>
        </p:nvSpPr>
        <p:spPr>
          <a:xfrm>
            <a:off x="14301355" y="5225482"/>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1906992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mvpn">
            <a:hlinkClick r:id="rId2"/>
            <a:extLst>
              <a:ext uri="{FF2B5EF4-FFF2-40B4-BE49-F238E27FC236}">
                <a16:creationId xmlns:a16="http://schemas.microsoft.com/office/drawing/2014/main" id="{F00ACC5B-A3D3-5441-85B5-C104B55FA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2073" y="5323921"/>
            <a:ext cx="6804180" cy="45058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C5DB4-A70F-4015-9F36-6157A815ED52}"/>
              </a:ext>
            </a:extLst>
          </p:cNvPr>
          <p:cNvSpPr>
            <a:spLocks noGrp="1"/>
          </p:cNvSpPr>
          <p:nvPr>
            <p:ph type="title"/>
          </p:nvPr>
        </p:nvSpPr>
        <p:spPr/>
        <p:txBody>
          <a:bodyPr/>
          <a:lstStyle/>
          <a:p>
            <a:r>
              <a:rPr lang="en-US" altLang="zh-CN"/>
              <a:t>DMVPN</a:t>
            </a:r>
          </a:p>
        </p:txBody>
      </p:sp>
      <p:sp>
        <p:nvSpPr>
          <p:cNvPr id="5" name="Text Placeholder 4">
            <a:extLst>
              <a:ext uri="{FF2B5EF4-FFF2-40B4-BE49-F238E27FC236}">
                <a16:creationId xmlns:a16="http://schemas.microsoft.com/office/drawing/2014/main" id="{6C18F8B0-099A-4D50-9F86-DDA4A9EBB453}"/>
              </a:ext>
            </a:extLst>
          </p:cNvPr>
          <p:cNvSpPr>
            <a:spLocks noGrp="1"/>
          </p:cNvSpPr>
          <p:nvPr>
            <p:ph idx="1"/>
          </p:nvPr>
        </p:nvSpPr>
        <p:spPr>
          <a:xfrm>
            <a:off x="1257300" y="2193131"/>
            <a:ext cx="14162809" cy="6967198"/>
          </a:xfrm>
        </p:spPr>
        <p:txBody>
          <a:bodyPr>
            <a:normAutofit fontScale="85000" lnSpcReduction="20000"/>
          </a:bodyPr>
          <a:lstStyle/>
          <a:p>
            <a:r>
              <a:rPr lang="en-US" dirty="0"/>
              <a:t>Dynamic Multipoint VPN</a:t>
            </a:r>
          </a:p>
          <a:p>
            <a:pPr lvl="1"/>
            <a:r>
              <a:rPr lang="en-US" dirty="0"/>
              <a:t>The first widespread “automatic” multi-site VPN technology.</a:t>
            </a:r>
          </a:p>
          <a:p>
            <a:pPr lvl="1"/>
            <a:r>
              <a:rPr lang="en-US" dirty="0"/>
              <a:t>A Cisco-centric standard for a tunneling VPN that auto-deploys and auto–configures.</a:t>
            </a:r>
          </a:p>
          <a:p>
            <a:pPr lvl="1"/>
            <a:r>
              <a:rPr lang="en-US" dirty="0"/>
              <a:t>Available from some other equipment vendors.</a:t>
            </a:r>
          </a:p>
          <a:p>
            <a:r>
              <a:rPr lang="en-US" dirty="0"/>
              <a:t>Relies on common protocols like GRE, NHRP, IPsec, and standard routing protocols.</a:t>
            </a:r>
          </a:p>
          <a:p>
            <a:r>
              <a:rPr lang="en-US" dirty="0"/>
              <a:t>AES encryption usually employed.</a:t>
            </a:r>
          </a:p>
          <a:p>
            <a:r>
              <a:rPr lang="en-US" dirty="0"/>
              <a:t>Pros:</a:t>
            </a:r>
          </a:p>
          <a:p>
            <a:pPr lvl="1"/>
            <a:r>
              <a:rPr lang="en-US" dirty="0"/>
              <a:t>Well-understood because it’s widely-deployed.</a:t>
            </a:r>
          </a:p>
          <a:p>
            <a:pPr lvl="1"/>
            <a:r>
              <a:rPr lang="en-US" dirty="0"/>
              <a:t>Old Cisco-heads are very comfortable with it.</a:t>
            </a:r>
          </a:p>
          <a:p>
            <a:r>
              <a:rPr lang="en-US" dirty="0"/>
              <a:t>Cons:</a:t>
            </a:r>
          </a:p>
          <a:p>
            <a:pPr lvl="1"/>
            <a:r>
              <a:rPr lang="en-US" dirty="0"/>
              <a:t>Tedious and error-prone manual config </a:t>
            </a:r>
            <a:br>
              <a:rPr lang="en-US" dirty="0"/>
            </a:br>
            <a:r>
              <a:rPr lang="en-US" dirty="0"/>
              <a:t>despite its name.</a:t>
            </a:r>
          </a:p>
          <a:p>
            <a:pPr lvl="1"/>
            <a:r>
              <a:rPr lang="en-US" dirty="0"/>
              <a:t>Doesn’t scale well for large networks.</a:t>
            </a:r>
          </a:p>
        </p:txBody>
      </p:sp>
      <p:sp>
        <p:nvSpPr>
          <p:cNvPr id="6" name="Slide Number Placeholder 3">
            <a:extLst>
              <a:ext uri="{FF2B5EF4-FFF2-40B4-BE49-F238E27FC236}">
                <a16:creationId xmlns:a16="http://schemas.microsoft.com/office/drawing/2014/main" id="{2887741F-9C43-403B-9B76-54B2C7D723A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78</a:t>
            </a:fld>
            <a:endParaRPr lang="en-US" sz="1350"/>
          </a:p>
        </p:txBody>
      </p:sp>
    </p:spTree>
    <p:extLst>
      <p:ext uri="{BB962C8B-B14F-4D97-AF65-F5344CB8AC3E}">
        <p14:creationId xmlns:p14="http://schemas.microsoft.com/office/powerpoint/2010/main" val="34076473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E96A-5E7E-42C2-AAC5-778A1BD5498C}"/>
              </a:ext>
            </a:extLst>
          </p:cNvPr>
          <p:cNvSpPr>
            <a:spLocks noGrp="1"/>
          </p:cNvSpPr>
          <p:nvPr>
            <p:ph type="title"/>
          </p:nvPr>
        </p:nvSpPr>
        <p:spPr/>
        <p:txBody>
          <a:bodyPr/>
          <a:lstStyle/>
          <a:p>
            <a:r>
              <a:rPr lang="en-US" altLang="zh-CN"/>
              <a:t>OpenVPN</a:t>
            </a:r>
          </a:p>
        </p:txBody>
      </p:sp>
      <p:sp>
        <p:nvSpPr>
          <p:cNvPr id="5" name="Text Placeholder 4">
            <a:extLst>
              <a:ext uri="{FF2B5EF4-FFF2-40B4-BE49-F238E27FC236}">
                <a16:creationId xmlns:a16="http://schemas.microsoft.com/office/drawing/2014/main" id="{180887D8-E898-4E01-B6D2-8B3D024E8E2A}"/>
              </a:ext>
            </a:extLst>
          </p:cNvPr>
          <p:cNvSpPr>
            <a:spLocks noGrp="1"/>
          </p:cNvSpPr>
          <p:nvPr>
            <p:ph idx="1"/>
          </p:nvPr>
        </p:nvSpPr>
        <p:spPr/>
        <p:txBody>
          <a:bodyPr>
            <a:normAutofit lnSpcReduction="10000"/>
          </a:bodyPr>
          <a:lstStyle/>
          <a:p>
            <a:r>
              <a:rPr lang="en-US" dirty="0"/>
              <a:t>Open-source project behind many commercial solutions</a:t>
            </a:r>
          </a:p>
          <a:p>
            <a:r>
              <a:rPr lang="en-US" dirty="0"/>
              <a:t>Widely deployed for cloud access at AWS, Azure, GCP, Digital Ocean and others</a:t>
            </a:r>
          </a:p>
          <a:p>
            <a:r>
              <a:rPr lang="en-US" dirty="0"/>
              <a:t>Many different business and consumer options.</a:t>
            </a:r>
          </a:p>
          <a:p>
            <a:r>
              <a:rPr lang="en-US" dirty="0"/>
              <a:t>Also offered as a service by </a:t>
            </a:r>
            <a:r>
              <a:rPr lang="en-US" dirty="0" err="1"/>
              <a:t>OpenVPN.net</a:t>
            </a:r>
            <a:r>
              <a:rPr lang="en-US" dirty="0"/>
              <a:t> </a:t>
            </a:r>
          </a:p>
          <a:p>
            <a:r>
              <a:rPr lang="en-US" dirty="0">
                <a:hlinkClick r:id="rId2">
                  <a:extLst>
                    <a:ext uri="{A12FA001-AC4F-418D-AE19-62706E023703}">
                      <ahyp:hlinkClr xmlns:ahyp="http://schemas.microsoft.com/office/drawing/2018/hyperlinkcolor" val="tx"/>
                    </a:ext>
                  </a:extLst>
                </a:hlinkClick>
              </a:rPr>
              <a:t>https://openvpn.net/</a:t>
            </a:r>
            <a:r>
              <a:rPr lang="en-US" dirty="0"/>
              <a:t> is the commercial offering.</a:t>
            </a:r>
          </a:p>
          <a:p>
            <a:r>
              <a:rPr lang="en-US" dirty="0"/>
              <a:t>Pros:</a:t>
            </a:r>
          </a:p>
          <a:p>
            <a:pPr lvl="1"/>
            <a:r>
              <a:rPr lang="en-US" dirty="0"/>
              <a:t>Open and well-understood by experts, therefore deeply trusted.</a:t>
            </a:r>
          </a:p>
          <a:p>
            <a:r>
              <a:rPr lang="en-US" dirty="0"/>
              <a:t>Cons:</a:t>
            </a:r>
          </a:p>
          <a:p>
            <a:pPr lvl="1"/>
            <a:r>
              <a:rPr lang="en-US" dirty="0"/>
              <a:t>Not a single-vendor solution so considered complex and incomplete by some.</a:t>
            </a:r>
          </a:p>
          <a:p>
            <a:endParaRPr lang="en-US" dirty="0"/>
          </a:p>
        </p:txBody>
      </p:sp>
      <p:pic>
        <p:nvPicPr>
          <p:cNvPr id="6146" name="Picture 2" descr="Image result for openvpn">
            <a:hlinkClick r:id="rId3"/>
            <a:extLst>
              <a:ext uri="{FF2B5EF4-FFF2-40B4-BE49-F238E27FC236}">
                <a16:creationId xmlns:a16="http://schemas.microsoft.com/office/drawing/2014/main" id="{22424158-50AF-7A41-9B12-33CE4517C4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462364" y="4076700"/>
            <a:ext cx="37909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311C8A-41B8-3A49-A578-3E14577076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400" y="9045159"/>
            <a:ext cx="14935200" cy="1234914"/>
          </a:xfrm>
          <a:prstGeom prst="rect">
            <a:avLst/>
          </a:prstGeom>
        </p:spPr>
      </p:pic>
      <p:sp>
        <p:nvSpPr>
          <p:cNvPr id="7" name="Slide Number Placeholder 3">
            <a:extLst>
              <a:ext uri="{FF2B5EF4-FFF2-40B4-BE49-F238E27FC236}">
                <a16:creationId xmlns:a16="http://schemas.microsoft.com/office/drawing/2014/main" id="{4AB147D6-233F-49B2-94AE-BF5BA16815A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79</a:t>
            </a:fld>
            <a:endParaRPr lang="en-US" sz="1350"/>
          </a:p>
        </p:txBody>
      </p:sp>
    </p:spTree>
    <p:extLst>
      <p:ext uri="{BB962C8B-B14F-4D97-AF65-F5344CB8AC3E}">
        <p14:creationId xmlns:p14="http://schemas.microsoft.com/office/powerpoint/2010/main" val="2323074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488-5448-D44E-9074-AD63D789EC76}"/>
              </a:ext>
            </a:extLst>
          </p:cNvPr>
          <p:cNvSpPr>
            <a:spLocks noGrp="1"/>
          </p:cNvSpPr>
          <p:nvPr>
            <p:ph type="title"/>
          </p:nvPr>
        </p:nvSpPr>
        <p:spPr/>
        <p:txBody>
          <a:bodyPr/>
          <a:lstStyle/>
          <a:p>
            <a:r>
              <a:rPr lang="en-US"/>
              <a:t>Roadmap to the Class</a:t>
            </a:r>
          </a:p>
        </p:txBody>
      </p:sp>
      <p:sp>
        <p:nvSpPr>
          <p:cNvPr id="3" name="Content Placeholder 2">
            <a:extLst>
              <a:ext uri="{FF2B5EF4-FFF2-40B4-BE49-F238E27FC236}">
                <a16:creationId xmlns:a16="http://schemas.microsoft.com/office/drawing/2014/main" id="{8A122D8B-754F-FD47-AFF9-A98BC8AB8B23}"/>
              </a:ext>
            </a:extLst>
          </p:cNvPr>
          <p:cNvSpPr>
            <a:spLocks noGrp="1"/>
          </p:cNvSpPr>
          <p:nvPr>
            <p:ph idx="1"/>
          </p:nvPr>
        </p:nvSpPr>
        <p:spPr>
          <a:xfrm>
            <a:off x="584439" y="2193131"/>
            <a:ext cx="10748125" cy="7658100"/>
          </a:xfrm>
        </p:spPr>
        <p:txBody>
          <a:bodyPr>
            <a:normAutofit/>
          </a:bodyPr>
          <a:lstStyle/>
          <a:p>
            <a:r>
              <a:rPr lang="en-US" dirty="0"/>
              <a:t>Today – Context</a:t>
            </a:r>
          </a:p>
          <a:p>
            <a:pPr lvl="1"/>
            <a:r>
              <a:rPr lang="en-US" dirty="0"/>
              <a:t>What does VPN mean to the FDIC?</a:t>
            </a:r>
          </a:p>
          <a:p>
            <a:pPr lvl="1"/>
            <a:r>
              <a:rPr lang="en-US" dirty="0"/>
              <a:t>Theory and protocols of VPNs</a:t>
            </a:r>
          </a:p>
          <a:p>
            <a:pPr lvl="1"/>
            <a:r>
              <a:rPr lang="en-US" dirty="0"/>
              <a:t>Reminder/Review of IP technology</a:t>
            </a:r>
          </a:p>
          <a:p>
            <a:r>
              <a:rPr lang="en-US" dirty="0"/>
              <a:t>Tomorrow – Technology and Solutions</a:t>
            </a:r>
          </a:p>
          <a:p>
            <a:pPr lvl="1"/>
            <a:r>
              <a:rPr lang="en-US" dirty="0"/>
              <a:t>VPN Building Blocks</a:t>
            </a:r>
          </a:p>
          <a:p>
            <a:pPr lvl="1"/>
            <a:r>
              <a:rPr lang="en-US" dirty="0"/>
              <a:t>VPN Applications and Architectures</a:t>
            </a:r>
          </a:p>
          <a:p>
            <a:pPr lvl="1"/>
            <a:r>
              <a:rPr lang="en-US" dirty="0"/>
              <a:t>VPN Platforms and Products</a:t>
            </a:r>
          </a:p>
          <a:p>
            <a:r>
              <a:rPr lang="en-US" dirty="0"/>
              <a:t>Day After Tomorrow – Application</a:t>
            </a:r>
          </a:p>
          <a:p>
            <a:pPr lvl="1"/>
            <a:r>
              <a:rPr lang="en-US" dirty="0"/>
              <a:t>VPNs in the Financial Industry</a:t>
            </a:r>
          </a:p>
          <a:p>
            <a:pPr lvl="1"/>
            <a:r>
              <a:rPr lang="en-US" dirty="0"/>
              <a:t>Case Studies and Examples</a:t>
            </a:r>
          </a:p>
          <a:p>
            <a:pPr lvl="1"/>
            <a:r>
              <a:rPr lang="en-US" dirty="0"/>
              <a:t>Knowledge Check</a:t>
            </a:r>
          </a:p>
        </p:txBody>
      </p:sp>
      <p:sp>
        <p:nvSpPr>
          <p:cNvPr id="4" name="Slide Number Placeholder 3">
            <a:extLst>
              <a:ext uri="{FF2B5EF4-FFF2-40B4-BE49-F238E27FC236}">
                <a16:creationId xmlns:a16="http://schemas.microsoft.com/office/drawing/2014/main" id="{8C10756D-74C2-604C-A835-AF006461682A}"/>
              </a:ext>
            </a:extLst>
          </p:cNvPr>
          <p:cNvSpPr>
            <a:spLocks noGrp="1"/>
          </p:cNvSpPr>
          <p:nvPr>
            <p:ph type="sldNum" sz="quarter" idx="10"/>
          </p:nvPr>
        </p:nvSpPr>
        <p:spPr/>
        <p:txBody>
          <a:bodyPr/>
          <a:lstStyle/>
          <a:p>
            <a:fld id="{76E8DCF4-EBDD-4FE1-8465-FD383573D554}" type="slidenum">
              <a:rPr lang="en-US" smtClean="0"/>
              <a:pPr/>
              <a:t>8</a:t>
            </a:fld>
            <a:endParaRPr lang="en-US"/>
          </a:p>
        </p:txBody>
      </p:sp>
      <p:pic>
        <p:nvPicPr>
          <p:cNvPr id="6" name="Picture 5">
            <a:extLst>
              <a:ext uri="{FF2B5EF4-FFF2-40B4-BE49-F238E27FC236}">
                <a16:creationId xmlns:a16="http://schemas.microsoft.com/office/drawing/2014/main" id="{04833898-9D5E-884C-A269-B38E49D8E1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68924" y="7150308"/>
            <a:ext cx="4846458" cy="2508042"/>
          </a:xfrm>
          <a:prstGeom prst="rect">
            <a:avLst/>
          </a:prstGeom>
        </p:spPr>
      </p:pic>
    </p:spTree>
    <p:extLst>
      <p:ext uri="{BB962C8B-B14F-4D97-AF65-F5344CB8AC3E}">
        <p14:creationId xmlns:p14="http://schemas.microsoft.com/office/powerpoint/2010/main" val="4279491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135C-6ABE-427A-7694-7E5EF799FFD2}"/>
              </a:ext>
            </a:extLst>
          </p:cNvPr>
          <p:cNvSpPr>
            <a:spLocks noGrp="1"/>
          </p:cNvSpPr>
          <p:nvPr>
            <p:ph type="title"/>
          </p:nvPr>
        </p:nvSpPr>
        <p:spPr/>
        <p:txBody>
          <a:bodyPr/>
          <a:lstStyle/>
          <a:p>
            <a:r>
              <a:rPr lang="en-US" dirty="0" err="1"/>
              <a:t>WireGuard</a:t>
            </a:r>
            <a:endParaRPr lang="en-US" dirty="0"/>
          </a:p>
        </p:txBody>
      </p:sp>
      <p:pic>
        <p:nvPicPr>
          <p:cNvPr id="7" name="Content Placeholder 6" descr="A red and black logo&#10;&#10;Description automatically generated">
            <a:extLst>
              <a:ext uri="{FF2B5EF4-FFF2-40B4-BE49-F238E27FC236}">
                <a16:creationId xmlns:a16="http://schemas.microsoft.com/office/drawing/2014/main" id="{C87054A8-F9E2-D484-A72B-FB5F4DFEE206}"/>
              </a:ext>
            </a:extLst>
          </p:cNvPr>
          <p:cNvPicPr>
            <a:picLocks noGrp="1" noChangeAspect="1"/>
          </p:cNvPicPr>
          <p:nvPr>
            <p:ph idx="1"/>
          </p:nvPr>
        </p:nvPicPr>
        <p:blipFill>
          <a:blip r:embed="rId2"/>
          <a:stretch>
            <a:fillRect/>
          </a:stretch>
        </p:blipFill>
        <p:spPr>
          <a:xfrm>
            <a:off x="9283147" y="7941469"/>
            <a:ext cx="7595153" cy="1614335"/>
          </a:xfrm>
        </p:spPr>
      </p:pic>
      <p:sp>
        <p:nvSpPr>
          <p:cNvPr id="4" name="AutoShape 2" descr="WireGuard: fast, modern, secure VPN tunnel">
            <a:extLst>
              <a:ext uri="{FF2B5EF4-FFF2-40B4-BE49-F238E27FC236}">
                <a16:creationId xmlns:a16="http://schemas.microsoft.com/office/drawing/2014/main" id="{C974F2E3-9833-A18E-8D7C-53433E5D725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 Placeholder 4">
            <a:extLst>
              <a:ext uri="{FF2B5EF4-FFF2-40B4-BE49-F238E27FC236}">
                <a16:creationId xmlns:a16="http://schemas.microsoft.com/office/drawing/2014/main" id="{DAD4ADA5-2DBE-3D00-2F21-FD619E760C9F}"/>
              </a:ext>
            </a:extLst>
          </p:cNvPr>
          <p:cNvSpPr txBox="1">
            <a:spLocks/>
          </p:cNvSpPr>
          <p:nvPr/>
        </p:nvSpPr>
        <p:spPr>
          <a:xfrm>
            <a:off x="1257300" y="2193131"/>
            <a:ext cx="15773400" cy="6967198"/>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dirty="0"/>
          </a:p>
          <a:p>
            <a:endParaRPr lang="en-US" dirty="0"/>
          </a:p>
        </p:txBody>
      </p:sp>
      <p:sp>
        <p:nvSpPr>
          <p:cNvPr id="9" name="Text Placeholder 4">
            <a:extLst>
              <a:ext uri="{FF2B5EF4-FFF2-40B4-BE49-F238E27FC236}">
                <a16:creationId xmlns:a16="http://schemas.microsoft.com/office/drawing/2014/main" id="{D5699B22-47C2-8880-E4C1-63BEB6A42282}"/>
              </a:ext>
            </a:extLst>
          </p:cNvPr>
          <p:cNvSpPr txBox="1">
            <a:spLocks/>
          </p:cNvSpPr>
          <p:nvPr/>
        </p:nvSpPr>
        <p:spPr>
          <a:xfrm>
            <a:off x="1409700" y="2345531"/>
            <a:ext cx="15773400" cy="6967198"/>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New, simple, fast, modern VPN tunnel</a:t>
            </a:r>
          </a:p>
          <a:p>
            <a:r>
              <a:rPr lang="en-US" dirty="0"/>
              <a:t>Designed for modern implementations</a:t>
            </a:r>
          </a:p>
          <a:p>
            <a:r>
              <a:rPr lang="en-US" dirty="0"/>
              <a:t>Widely used in embedded systems</a:t>
            </a:r>
          </a:p>
          <a:p>
            <a:r>
              <a:rPr lang="en-US" dirty="0"/>
              <a:t>Designed for mobility, unlike older systems</a:t>
            </a:r>
          </a:p>
          <a:p>
            <a:r>
              <a:rPr lang="en-US" dirty="0"/>
              <a:t>Beats IPsec and OpenVPN in most use case tests</a:t>
            </a:r>
          </a:p>
          <a:p>
            <a:r>
              <a:rPr lang="en-US" dirty="0"/>
              <a:t>As future-proof as anything gets these days! </a:t>
            </a:r>
          </a:p>
          <a:p>
            <a:r>
              <a:rPr lang="en-US" dirty="0"/>
              <a:t>Widely implemented in modern VPN solutions</a:t>
            </a:r>
          </a:p>
          <a:p>
            <a:r>
              <a:rPr lang="en-US" dirty="0"/>
              <a:t>Details at: </a:t>
            </a:r>
            <a:br>
              <a:rPr lang="en-US" dirty="0"/>
            </a:br>
            <a:r>
              <a:rPr lang="en-US" dirty="0">
                <a:hlinkClick r:id="rId3">
                  <a:extLst>
                    <a:ext uri="{A12FA001-AC4F-418D-AE19-62706E023703}">
                      <ahyp:hlinkClr xmlns:ahyp="http://schemas.microsoft.com/office/drawing/2018/hyperlinkcolor" val="tx"/>
                    </a:ext>
                  </a:extLst>
                </a:hlinkClick>
              </a:rPr>
              <a:t>https://www.wireguard.com</a:t>
            </a:r>
            <a:endParaRPr lang="en-US" dirty="0"/>
          </a:p>
          <a:p>
            <a:endParaRPr lang="en-US" dirty="0"/>
          </a:p>
        </p:txBody>
      </p:sp>
    </p:spTree>
    <p:extLst>
      <p:ext uri="{BB962C8B-B14F-4D97-AF65-F5344CB8AC3E}">
        <p14:creationId xmlns:p14="http://schemas.microsoft.com/office/powerpoint/2010/main" val="14626876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EAEA-8ED0-5E4F-A684-AFAC94C4AB22}"/>
              </a:ext>
            </a:extLst>
          </p:cNvPr>
          <p:cNvSpPr>
            <a:spLocks noGrp="1"/>
          </p:cNvSpPr>
          <p:nvPr>
            <p:ph type="title"/>
          </p:nvPr>
        </p:nvSpPr>
        <p:spPr/>
        <p:txBody>
          <a:bodyPr/>
          <a:lstStyle/>
          <a:p>
            <a:r>
              <a:rPr lang="en-US"/>
              <a:t>Internet Access Client VPNs</a:t>
            </a:r>
          </a:p>
        </p:txBody>
      </p:sp>
      <p:sp>
        <p:nvSpPr>
          <p:cNvPr id="3" name="Text Placeholder 2">
            <a:extLst>
              <a:ext uri="{FF2B5EF4-FFF2-40B4-BE49-F238E27FC236}">
                <a16:creationId xmlns:a16="http://schemas.microsoft.com/office/drawing/2014/main" id="{F897B62A-0E05-B942-B53C-8305E8547280}"/>
              </a:ext>
            </a:extLst>
          </p:cNvPr>
          <p:cNvSpPr>
            <a:spLocks noGrp="1"/>
          </p:cNvSpPr>
          <p:nvPr>
            <p:ph idx="1"/>
          </p:nvPr>
        </p:nvSpPr>
        <p:spPr>
          <a:xfrm>
            <a:off x="1257300" y="2193131"/>
            <a:ext cx="13881339" cy="6967198"/>
          </a:xfrm>
        </p:spPr>
        <p:txBody>
          <a:bodyPr>
            <a:normAutofit fontScale="85000" lnSpcReduction="20000"/>
          </a:bodyPr>
          <a:lstStyle/>
          <a:p>
            <a:r>
              <a:rPr lang="en-US" dirty="0"/>
              <a:t>Many commercial products: </a:t>
            </a:r>
            <a:r>
              <a:rPr lang="en-US" dirty="0" err="1"/>
              <a:t>TunnelBear</a:t>
            </a:r>
            <a:r>
              <a:rPr lang="en-US" dirty="0"/>
              <a:t>, </a:t>
            </a:r>
            <a:r>
              <a:rPr lang="en-US" dirty="0" err="1"/>
              <a:t>Mullvad</a:t>
            </a:r>
            <a:r>
              <a:rPr lang="en-US" dirty="0"/>
              <a:t>, IVPN, </a:t>
            </a:r>
            <a:r>
              <a:rPr lang="en-US" dirty="0" err="1"/>
              <a:t>ProtonVPN</a:t>
            </a:r>
            <a:r>
              <a:rPr lang="en-US" dirty="0"/>
              <a:t> and many others</a:t>
            </a:r>
          </a:p>
          <a:p>
            <a:pPr lvl="1"/>
            <a:r>
              <a:rPr lang="en-US" dirty="0"/>
              <a:t>“Free” VPNs from ISPs and other SPs.</a:t>
            </a:r>
          </a:p>
          <a:p>
            <a:r>
              <a:rPr lang="en-US" dirty="0"/>
              <a:t>Most promise the same things</a:t>
            </a:r>
          </a:p>
          <a:p>
            <a:pPr lvl="1"/>
            <a:r>
              <a:rPr lang="en-US" dirty="0"/>
              <a:t>Keep your data safe!</a:t>
            </a:r>
          </a:p>
          <a:p>
            <a:pPr lvl="1"/>
            <a:r>
              <a:rPr lang="en-US" dirty="0"/>
              <a:t>Use the web anonymously!</a:t>
            </a:r>
          </a:p>
          <a:p>
            <a:pPr lvl="1"/>
            <a:r>
              <a:rPr lang="en-US" dirty="0"/>
              <a:t>Encrypt your information!</a:t>
            </a:r>
          </a:p>
          <a:p>
            <a:pPr lvl="1"/>
            <a:r>
              <a:rPr lang="en-US" dirty="0"/>
              <a:t>Clients for everything!</a:t>
            </a:r>
          </a:p>
          <a:p>
            <a:pPr lvl="1"/>
            <a:r>
              <a:rPr lang="en-US" dirty="0"/>
              <a:t>Tons of other great features!</a:t>
            </a:r>
          </a:p>
          <a:p>
            <a:r>
              <a:rPr lang="en-US" dirty="0"/>
              <a:t>It’s not that simple (it never is, is it?)</a:t>
            </a:r>
          </a:p>
          <a:p>
            <a:pPr lvl="1"/>
            <a:r>
              <a:rPr lang="en-US" dirty="0"/>
              <a:t>Read the </a:t>
            </a:r>
            <a:r>
              <a:rPr lang="en-US" dirty="0" err="1"/>
              <a:t>deets</a:t>
            </a:r>
            <a:r>
              <a:rPr lang="en-US" dirty="0"/>
              <a:t> before signing up</a:t>
            </a:r>
          </a:p>
          <a:p>
            <a:pPr lvl="1"/>
            <a:r>
              <a:rPr lang="en-US" dirty="0"/>
              <a:t>Consult reviews to choose</a:t>
            </a:r>
          </a:p>
          <a:p>
            <a:pPr lvl="1"/>
            <a:r>
              <a:rPr lang="en-US" dirty="0"/>
              <a:t>Use one of these in public and…well, all the time.</a:t>
            </a:r>
          </a:p>
          <a:p>
            <a:r>
              <a:rPr lang="en-US" dirty="0"/>
              <a:t>They protect data between you and the VPN provider, that’s it</a:t>
            </a:r>
          </a:p>
          <a:p>
            <a:pPr lvl="1"/>
            <a:r>
              <a:rPr lang="en-US" dirty="0"/>
              <a:t>But that’s quite valuable against some types of attack</a:t>
            </a:r>
          </a:p>
          <a:p>
            <a:pPr lvl="1"/>
            <a:endParaRPr lang="en-US" dirty="0"/>
          </a:p>
        </p:txBody>
      </p:sp>
      <p:sp>
        <p:nvSpPr>
          <p:cNvPr id="4" name="Slide Number Placeholder 3">
            <a:extLst>
              <a:ext uri="{FF2B5EF4-FFF2-40B4-BE49-F238E27FC236}">
                <a16:creationId xmlns:a16="http://schemas.microsoft.com/office/drawing/2014/main" id="{BF2B98A8-AC8E-FA4D-B27E-6EDD6E69FA1C}"/>
              </a:ext>
            </a:extLst>
          </p:cNvPr>
          <p:cNvSpPr>
            <a:spLocks noGrp="1"/>
          </p:cNvSpPr>
          <p:nvPr>
            <p:ph type="sldNum" sz="quarter" idx="12"/>
          </p:nvPr>
        </p:nvSpPr>
        <p:spPr/>
        <p:txBody>
          <a:bodyPr/>
          <a:lstStyle/>
          <a:p>
            <a:fld id="{F96D9D12-19B9-42AB-8AD7-5653C77A8DE1}" type="slidenum">
              <a:rPr lang="en-US" smtClean="0"/>
              <a:t>81</a:t>
            </a:fld>
            <a:endParaRPr lang="en-US"/>
          </a:p>
        </p:txBody>
      </p:sp>
      <p:pic>
        <p:nvPicPr>
          <p:cNvPr id="6" name="Picture 5">
            <a:extLst>
              <a:ext uri="{FF2B5EF4-FFF2-40B4-BE49-F238E27FC236}">
                <a16:creationId xmlns:a16="http://schemas.microsoft.com/office/drawing/2014/main" id="{B0A4874D-B416-E646-845B-E3C3890F46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0444" y="3103722"/>
            <a:ext cx="2718288" cy="2993790"/>
          </a:xfrm>
          <a:prstGeom prst="rect">
            <a:avLst/>
          </a:prstGeom>
        </p:spPr>
      </p:pic>
      <p:pic>
        <p:nvPicPr>
          <p:cNvPr id="8" name="Picture 7">
            <a:extLst>
              <a:ext uri="{FF2B5EF4-FFF2-40B4-BE49-F238E27FC236}">
                <a16:creationId xmlns:a16="http://schemas.microsoft.com/office/drawing/2014/main" id="{B3529AD2-53FD-2E4B-9898-8C393D4B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75371" y="1481683"/>
            <a:ext cx="2594526" cy="2796698"/>
          </a:xfrm>
          <a:prstGeom prst="rect">
            <a:avLst/>
          </a:prstGeom>
        </p:spPr>
      </p:pic>
      <p:pic>
        <p:nvPicPr>
          <p:cNvPr id="10" name="Picture 9">
            <a:extLst>
              <a:ext uri="{FF2B5EF4-FFF2-40B4-BE49-F238E27FC236}">
                <a16:creationId xmlns:a16="http://schemas.microsoft.com/office/drawing/2014/main" id="{7F2D99B8-0AE7-374B-A10B-20DA273410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38834" y="6123429"/>
            <a:ext cx="3733800" cy="1009650"/>
          </a:xfrm>
          <a:prstGeom prst="rect">
            <a:avLst/>
          </a:prstGeom>
        </p:spPr>
      </p:pic>
      <p:pic>
        <p:nvPicPr>
          <p:cNvPr id="12" name="Picture 11">
            <a:extLst>
              <a:ext uri="{FF2B5EF4-FFF2-40B4-BE49-F238E27FC236}">
                <a16:creationId xmlns:a16="http://schemas.microsoft.com/office/drawing/2014/main" id="{39A1C53E-42CD-E947-97C9-EF145DAAA3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16947" y="3127473"/>
            <a:ext cx="1943100" cy="876300"/>
          </a:xfrm>
          <a:prstGeom prst="rect">
            <a:avLst/>
          </a:prstGeom>
        </p:spPr>
      </p:pic>
      <p:pic>
        <p:nvPicPr>
          <p:cNvPr id="14" name="Picture 13">
            <a:extLst>
              <a:ext uri="{FF2B5EF4-FFF2-40B4-BE49-F238E27FC236}">
                <a16:creationId xmlns:a16="http://schemas.microsoft.com/office/drawing/2014/main" id="{29339175-CC57-E54C-85C7-17EFAF627F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138639" y="7140527"/>
            <a:ext cx="2438400" cy="723900"/>
          </a:xfrm>
          <a:prstGeom prst="rect">
            <a:avLst/>
          </a:prstGeom>
        </p:spPr>
      </p:pic>
      <p:pic>
        <p:nvPicPr>
          <p:cNvPr id="16" name="Picture 15">
            <a:extLst>
              <a:ext uri="{FF2B5EF4-FFF2-40B4-BE49-F238E27FC236}">
                <a16:creationId xmlns:a16="http://schemas.microsoft.com/office/drawing/2014/main" id="{838A9685-7F3D-F94D-96C2-942A2B037A6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1070" y="4543004"/>
            <a:ext cx="4552950" cy="971550"/>
          </a:xfrm>
          <a:prstGeom prst="rect">
            <a:avLst/>
          </a:prstGeom>
        </p:spPr>
      </p:pic>
    </p:spTree>
    <p:extLst>
      <p:ext uri="{BB962C8B-B14F-4D97-AF65-F5344CB8AC3E}">
        <p14:creationId xmlns:p14="http://schemas.microsoft.com/office/powerpoint/2010/main" val="578732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8544-3F5D-2744-BF65-FF8CAA27B297}"/>
              </a:ext>
            </a:extLst>
          </p:cNvPr>
          <p:cNvSpPr>
            <a:spLocks noGrp="1"/>
          </p:cNvSpPr>
          <p:nvPr>
            <p:ph type="title"/>
          </p:nvPr>
        </p:nvSpPr>
        <p:spPr/>
        <p:txBody>
          <a:bodyPr/>
          <a:lstStyle/>
          <a:p>
            <a:r>
              <a:rPr lang="en-US" dirty="0"/>
              <a:t>VPN Limitations</a:t>
            </a:r>
          </a:p>
        </p:txBody>
      </p:sp>
      <p:sp>
        <p:nvSpPr>
          <p:cNvPr id="3" name="Text Placeholder 2">
            <a:extLst>
              <a:ext uri="{FF2B5EF4-FFF2-40B4-BE49-F238E27FC236}">
                <a16:creationId xmlns:a16="http://schemas.microsoft.com/office/drawing/2014/main" id="{F3147369-918D-FC4E-BC78-61738174F4E7}"/>
              </a:ext>
            </a:extLst>
          </p:cNvPr>
          <p:cNvSpPr>
            <a:spLocks noGrp="1"/>
          </p:cNvSpPr>
          <p:nvPr>
            <p:ph idx="1"/>
          </p:nvPr>
        </p:nvSpPr>
        <p:spPr>
          <a:xfrm>
            <a:off x="1257300" y="2193131"/>
            <a:ext cx="13373100" cy="6967198"/>
          </a:xfrm>
        </p:spPr>
        <p:txBody>
          <a:bodyPr>
            <a:normAutofit fontScale="85000" lnSpcReduction="20000"/>
          </a:bodyPr>
          <a:lstStyle/>
          <a:p>
            <a:r>
              <a:rPr lang="en-US" dirty="0"/>
              <a:t>If you haven’t noticed, VPNs are a complex topic with multiple gotchas.</a:t>
            </a:r>
          </a:p>
          <a:p>
            <a:pPr lvl="1"/>
            <a:r>
              <a:rPr lang="en-US" dirty="0"/>
              <a:t>There is immense confusion in the market, with many opposing agendas.</a:t>
            </a:r>
          </a:p>
          <a:p>
            <a:pPr lvl="1"/>
            <a:r>
              <a:rPr lang="en-US" dirty="0"/>
              <a:t>Security is a loaded and intimidating arena in rapid transformation.</a:t>
            </a:r>
          </a:p>
          <a:p>
            <a:pPr lvl="1"/>
            <a:r>
              <a:rPr lang="en-US" dirty="0"/>
              <a:t>There aren’t many “easy buttons” without compromise.</a:t>
            </a:r>
          </a:p>
          <a:p>
            <a:r>
              <a:rPr lang="en-US" dirty="0"/>
              <a:t>VPNs are great at protecting data in flight, less so in endpoints and at rest</a:t>
            </a:r>
          </a:p>
          <a:p>
            <a:pPr lvl="1"/>
            <a:r>
              <a:rPr lang="en-US" dirty="0"/>
              <a:t>There’s much better identification information than IP address.</a:t>
            </a:r>
          </a:p>
          <a:p>
            <a:pPr lvl="1"/>
            <a:r>
              <a:rPr lang="en-US" dirty="0"/>
              <a:t>If you log in, it doesn’t usually matter from where, you’re still you.</a:t>
            </a:r>
          </a:p>
          <a:p>
            <a:pPr lvl="1"/>
            <a:r>
              <a:rPr lang="en-US" dirty="0"/>
              <a:t>And even if you don’t log in, there are cookies, browser fingerprints</a:t>
            </a:r>
          </a:p>
          <a:p>
            <a:r>
              <a:rPr lang="en-US" dirty="0"/>
              <a:t>Legal protections also unclear</a:t>
            </a:r>
          </a:p>
          <a:p>
            <a:pPr lvl="1"/>
            <a:r>
              <a:rPr lang="en-US" dirty="0"/>
              <a:t>Mutual legal assistance treaties mean criminal activity isn’t protected overseas.</a:t>
            </a:r>
          </a:p>
        </p:txBody>
      </p:sp>
      <p:sp>
        <p:nvSpPr>
          <p:cNvPr id="4" name="Slide Number Placeholder 3">
            <a:extLst>
              <a:ext uri="{FF2B5EF4-FFF2-40B4-BE49-F238E27FC236}">
                <a16:creationId xmlns:a16="http://schemas.microsoft.com/office/drawing/2014/main" id="{ADE1B816-B987-B54E-B47D-A8C2C1F5AD09}"/>
              </a:ext>
            </a:extLst>
          </p:cNvPr>
          <p:cNvSpPr>
            <a:spLocks noGrp="1"/>
          </p:cNvSpPr>
          <p:nvPr>
            <p:ph type="sldNum" sz="quarter" idx="12"/>
          </p:nvPr>
        </p:nvSpPr>
        <p:spPr/>
        <p:txBody>
          <a:bodyPr/>
          <a:lstStyle/>
          <a:p>
            <a:fld id="{F96D9D12-19B9-42AB-8AD7-5653C77A8DE1}" type="slidenum">
              <a:rPr lang="en-US" smtClean="0"/>
              <a:t>82</a:t>
            </a:fld>
            <a:endParaRPr lang="en-US"/>
          </a:p>
        </p:txBody>
      </p:sp>
      <p:pic>
        <p:nvPicPr>
          <p:cNvPr id="5" name="Picture 4" descr="A close up of a logo&#10;&#10;Description automatically generated">
            <a:extLst>
              <a:ext uri="{FF2B5EF4-FFF2-40B4-BE49-F238E27FC236}">
                <a16:creationId xmlns:a16="http://schemas.microsoft.com/office/drawing/2014/main" id="{BC5D8EF9-B344-8048-A968-D637A2203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659" y="3538125"/>
            <a:ext cx="3333993" cy="2093748"/>
          </a:xfrm>
          <a:prstGeom prst="rect">
            <a:avLst/>
          </a:prstGeom>
        </p:spPr>
      </p:pic>
      <p:sp>
        <p:nvSpPr>
          <p:cNvPr id="6" name="TextBox 5">
            <a:extLst>
              <a:ext uri="{FF2B5EF4-FFF2-40B4-BE49-F238E27FC236}">
                <a16:creationId xmlns:a16="http://schemas.microsoft.com/office/drawing/2014/main" id="{836F7C6D-19EB-7A45-B7E3-7A74931DA849}"/>
              </a:ext>
            </a:extLst>
          </p:cNvPr>
          <p:cNvSpPr txBox="1"/>
          <p:nvPr/>
        </p:nvSpPr>
        <p:spPr>
          <a:xfrm>
            <a:off x="14973300" y="5786759"/>
            <a:ext cx="3314700" cy="553998"/>
          </a:xfrm>
          <a:prstGeom prst="rect">
            <a:avLst/>
          </a:prstGeom>
          <a:noFill/>
        </p:spPr>
        <p:txBody>
          <a:bodyPr wrap="square" rtlCol="0">
            <a:spAutoFit/>
          </a:bodyPr>
          <a:lstStyle/>
          <a:p>
            <a:r>
              <a:rPr lang="en-US" sz="3000" dirty="0">
                <a:latin typeface="+mj-lt"/>
              </a:rPr>
              <a:t>Not this again…</a:t>
            </a:r>
          </a:p>
        </p:txBody>
      </p:sp>
      <p:pic>
        <p:nvPicPr>
          <p:cNvPr id="7" name="Picture 6">
            <a:extLst>
              <a:ext uri="{FF2B5EF4-FFF2-40B4-BE49-F238E27FC236}">
                <a16:creationId xmlns:a16="http://schemas.microsoft.com/office/drawing/2014/main" id="{3277DCDE-69A3-49A2-BE3B-C36565429B6D}"/>
              </a:ext>
            </a:extLst>
          </p:cNvPr>
          <p:cNvPicPr>
            <a:picLocks noChangeAspect="1"/>
          </p:cNvPicPr>
          <p:nvPr/>
        </p:nvPicPr>
        <p:blipFill>
          <a:blip r:embed="rId4"/>
          <a:stretch>
            <a:fillRect/>
          </a:stretch>
        </p:blipFill>
        <p:spPr>
          <a:xfrm>
            <a:off x="14820659" y="3513488"/>
            <a:ext cx="3377244" cy="2200787"/>
          </a:xfrm>
          <a:prstGeom prst="rect">
            <a:avLst/>
          </a:prstGeom>
        </p:spPr>
      </p:pic>
    </p:spTree>
    <p:extLst>
      <p:ext uri="{BB962C8B-B14F-4D97-AF65-F5344CB8AC3E}">
        <p14:creationId xmlns:p14="http://schemas.microsoft.com/office/powerpoint/2010/main" val="34508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6E0-F3E1-4D7F-9CE4-BDCBB0C17434}"/>
              </a:ext>
            </a:extLst>
          </p:cNvPr>
          <p:cNvSpPr>
            <a:spLocks noGrp="1"/>
          </p:cNvSpPr>
          <p:nvPr>
            <p:ph type="title"/>
          </p:nvPr>
        </p:nvSpPr>
        <p:spPr/>
        <p:txBody>
          <a:bodyPr/>
          <a:lstStyle/>
          <a:p>
            <a:r>
              <a:rPr lang="en-US" altLang="zh-CN" dirty="0"/>
              <a:t>Embedded VPNs</a:t>
            </a:r>
          </a:p>
        </p:txBody>
      </p:sp>
      <p:sp>
        <p:nvSpPr>
          <p:cNvPr id="5" name="Text Placeholder 4">
            <a:extLst>
              <a:ext uri="{FF2B5EF4-FFF2-40B4-BE49-F238E27FC236}">
                <a16:creationId xmlns:a16="http://schemas.microsoft.com/office/drawing/2014/main" id="{A1FACB93-B1A8-42E8-B6CA-4C69FC2263FA}"/>
              </a:ext>
            </a:extLst>
          </p:cNvPr>
          <p:cNvSpPr>
            <a:spLocks noGrp="1"/>
          </p:cNvSpPr>
          <p:nvPr>
            <p:ph idx="1"/>
          </p:nvPr>
        </p:nvSpPr>
        <p:spPr>
          <a:xfrm>
            <a:off x="1257300" y="2193131"/>
            <a:ext cx="13691755" cy="6967198"/>
          </a:xfrm>
        </p:spPr>
        <p:txBody>
          <a:bodyPr>
            <a:normAutofit fontScale="85000" lnSpcReduction="20000"/>
          </a:bodyPr>
          <a:lstStyle/>
          <a:p>
            <a:r>
              <a:rPr lang="en-US" dirty="0"/>
              <a:t>ATMs are famous for being vulnerable to “card skimming” but</a:t>
            </a:r>
          </a:p>
          <a:p>
            <a:pPr lvl="1"/>
            <a:r>
              <a:rPr lang="en-US" dirty="0"/>
              <a:t>Cash Machine skimming doesn’t need skimming hardware.</a:t>
            </a:r>
          </a:p>
          <a:p>
            <a:pPr lvl="1"/>
            <a:r>
              <a:rPr lang="en-US" dirty="0"/>
              <a:t>Network-based attacks are possible with and without LAN access.</a:t>
            </a:r>
          </a:p>
          <a:p>
            <a:r>
              <a:rPr lang="en-US" dirty="0"/>
              <a:t>ATMs and other bank equipment should have embedded VPN software and/or hardware</a:t>
            </a:r>
          </a:p>
          <a:p>
            <a:pPr lvl="1"/>
            <a:r>
              <a:rPr lang="en-US" dirty="0"/>
              <a:t>But amazingly they sometimes do not.</a:t>
            </a:r>
          </a:p>
          <a:p>
            <a:r>
              <a:rPr lang="en-US" dirty="0"/>
              <a:t>ATM operating systems are often still based on Windows 7 or CE, or Embedded Linux</a:t>
            </a:r>
          </a:p>
          <a:p>
            <a:pPr lvl="1"/>
            <a:r>
              <a:rPr lang="en-US" dirty="0"/>
              <a:t>Windows CE is still the dominant force here!</a:t>
            </a:r>
          </a:p>
          <a:p>
            <a:pPr lvl="1"/>
            <a:r>
              <a:rPr lang="en-US" dirty="0"/>
              <a:t>Does the OS contain the VPN?</a:t>
            </a:r>
          </a:p>
          <a:p>
            <a:pPr lvl="1"/>
            <a:r>
              <a:rPr lang="en-US" dirty="0"/>
              <a:t>Is the VPN part of the application?</a:t>
            </a:r>
          </a:p>
          <a:p>
            <a:r>
              <a:rPr lang="en-US" dirty="0"/>
              <a:t>Independent ATM operators account for 60% of US ATMs</a:t>
            </a:r>
          </a:p>
          <a:p>
            <a:pPr lvl="1"/>
            <a:r>
              <a:rPr lang="en-US" dirty="0"/>
              <a:t>Less regulated than other financials.</a:t>
            </a:r>
          </a:p>
          <a:p>
            <a:pPr lvl="1"/>
            <a:r>
              <a:rPr lang="en-US" dirty="0"/>
              <a:t>Is this a bank liability?</a:t>
            </a:r>
          </a:p>
          <a:p>
            <a:pPr lvl="1"/>
            <a:r>
              <a:rPr lang="en-US" dirty="0"/>
              <a:t>Who pays when the machine gets hacked?</a:t>
            </a:r>
          </a:p>
          <a:p>
            <a:pPr lvl="1"/>
            <a:endParaRPr lang="en-US" dirty="0"/>
          </a:p>
        </p:txBody>
      </p:sp>
      <p:pic>
        <p:nvPicPr>
          <p:cNvPr id="4" name="Picture 3">
            <a:extLst>
              <a:ext uri="{FF2B5EF4-FFF2-40B4-BE49-F238E27FC236}">
                <a16:creationId xmlns:a16="http://schemas.microsoft.com/office/drawing/2014/main" id="{0D889A23-680C-AF4E-AA7C-6EEC0CD880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07020" y="4655126"/>
            <a:ext cx="3995305" cy="5327073"/>
          </a:xfrm>
          <a:prstGeom prst="rect">
            <a:avLst/>
          </a:prstGeom>
        </p:spPr>
      </p:pic>
      <p:sp>
        <p:nvSpPr>
          <p:cNvPr id="6" name="Slide Number Placeholder 3">
            <a:extLst>
              <a:ext uri="{FF2B5EF4-FFF2-40B4-BE49-F238E27FC236}">
                <a16:creationId xmlns:a16="http://schemas.microsoft.com/office/drawing/2014/main" id="{C87F3ACB-14BB-4A9E-9BEA-5204655375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83</a:t>
            </a:fld>
            <a:endParaRPr lang="en-US" sz="1350"/>
          </a:p>
        </p:txBody>
      </p:sp>
    </p:spTree>
    <p:extLst>
      <p:ext uri="{BB962C8B-B14F-4D97-AF65-F5344CB8AC3E}">
        <p14:creationId xmlns:p14="http://schemas.microsoft.com/office/powerpoint/2010/main" val="3212553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itting on top of a wooden chair&#10;&#10;Description automatically generated">
            <a:extLst>
              <a:ext uri="{FF2B5EF4-FFF2-40B4-BE49-F238E27FC236}">
                <a16:creationId xmlns:a16="http://schemas.microsoft.com/office/drawing/2014/main" id="{C9DDB5F5-0B76-404D-95D0-9587F4C3A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0989" y="3627487"/>
            <a:ext cx="5943086" cy="3964804"/>
          </a:xfrm>
          <a:prstGeom prst="rect">
            <a:avLst/>
          </a:prstGeom>
        </p:spPr>
      </p:pic>
      <p:sp>
        <p:nvSpPr>
          <p:cNvPr id="7" name="Rectangle 6">
            <a:extLst>
              <a:ext uri="{FF2B5EF4-FFF2-40B4-BE49-F238E27FC236}">
                <a16:creationId xmlns:a16="http://schemas.microsoft.com/office/drawing/2014/main" id="{5D2A52A1-DD40-4FAD-826A-600C15307CA0}"/>
              </a:ext>
            </a:extLst>
          </p:cNvPr>
          <p:cNvSpPr/>
          <p:nvPr/>
        </p:nvSpPr>
        <p:spPr bwMode="auto">
          <a:xfrm>
            <a:off x="12998105" y="2400300"/>
            <a:ext cx="277064" cy="570156"/>
          </a:xfrm>
          <a:prstGeom prst="rect">
            <a:avLst/>
          </a:prstGeom>
          <a:gradFill flip="none" rotWithShape="1">
            <a:gsLst>
              <a:gs pos="0">
                <a:schemeClr val="accent1">
                  <a:lumMod val="5000"/>
                  <a:lumOff val="95000"/>
                </a:schemeClr>
              </a:gs>
              <a:gs pos="96190">
                <a:schemeClr val="bg1">
                  <a:alpha val="0"/>
                </a:schemeClr>
              </a:gs>
              <a:gs pos="54000">
                <a:schemeClr val="bg1">
                  <a:alpha val="37000"/>
                </a:schemeClr>
              </a:gs>
            </a:gsLst>
            <a:lin ang="0" scaled="1"/>
            <a:tileRect/>
          </a:gra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4413C9F8-19CB-430E-8240-CE41B3C19EDC}"/>
              </a:ext>
            </a:extLst>
          </p:cNvPr>
          <p:cNvSpPr>
            <a:spLocks noGrp="1"/>
          </p:cNvSpPr>
          <p:nvPr>
            <p:ph type="title"/>
          </p:nvPr>
        </p:nvSpPr>
        <p:spPr/>
        <p:txBody>
          <a:bodyPr/>
          <a:lstStyle/>
          <a:p>
            <a:r>
              <a:rPr lang="en-US" altLang="zh-CN" dirty="0"/>
              <a:t>Topics related to VPNs with more to discuss</a:t>
            </a:r>
          </a:p>
        </p:txBody>
      </p:sp>
      <p:sp>
        <p:nvSpPr>
          <p:cNvPr id="5" name="Text Placeholder 4">
            <a:extLst>
              <a:ext uri="{FF2B5EF4-FFF2-40B4-BE49-F238E27FC236}">
                <a16:creationId xmlns:a16="http://schemas.microsoft.com/office/drawing/2014/main" id="{24ECE9AA-C775-433C-BF41-E9A11B8A1B62}"/>
              </a:ext>
            </a:extLst>
          </p:cNvPr>
          <p:cNvSpPr>
            <a:spLocks noGrp="1"/>
          </p:cNvSpPr>
          <p:nvPr>
            <p:ph idx="1"/>
          </p:nvPr>
        </p:nvSpPr>
        <p:spPr>
          <a:xfrm>
            <a:off x="1257300" y="2193131"/>
            <a:ext cx="10588336" cy="6967198"/>
          </a:xfrm>
        </p:spPr>
        <p:txBody>
          <a:bodyPr>
            <a:normAutofit fontScale="85000" lnSpcReduction="20000"/>
          </a:bodyPr>
          <a:lstStyle/>
          <a:p>
            <a:r>
              <a:rPr lang="en-US" dirty="0"/>
              <a:t>VPNs as a topic touch many areas of banking and networking, here are just a few:</a:t>
            </a:r>
          </a:p>
          <a:p>
            <a:pPr lvl="1"/>
            <a:r>
              <a:rPr lang="en-US" dirty="0"/>
              <a:t>Remote Access Gateways</a:t>
            </a:r>
          </a:p>
          <a:p>
            <a:pPr lvl="1"/>
            <a:r>
              <a:rPr lang="en-US" dirty="0"/>
              <a:t>Zero Trust Architecture</a:t>
            </a:r>
          </a:p>
          <a:p>
            <a:pPr lvl="1"/>
            <a:r>
              <a:rPr lang="en-US" dirty="0"/>
              <a:t>Split Tunneling</a:t>
            </a:r>
          </a:p>
          <a:p>
            <a:pPr lvl="1"/>
            <a:r>
              <a:rPr lang="en-US" dirty="0"/>
              <a:t>DNS Leaking</a:t>
            </a:r>
          </a:p>
          <a:p>
            <a:r>
              <a:rPr lang="en-US" dirty="0"/>
              <a:t>We can’t cover all of these in detail, but realize that simply saying “we have a VPN”:</a:t>
            </a:r>
          </a:p>
          <a:p>
            <a:pPr lvl="1"/>
            <a:r>
              <a:rPr lang="en-US" dirty="0"/>
              <a:t>Leaves a lot to the imagination.</a:t>
            </a:r>
          </a:p>
          <a:p>
            <a:pPr lvl="1"/>
            <a:r>
              <a:rPr lang="en-US" dirty="0"/>
              <a:t>Only addresses part of the problem.</a:t>
            </a:r>
          </a:p>
          <a:p>
            <a:pPr lvl="1"/>
            <a:r>
              <a:rPr lang="en-US" dirty="0"/>
              <a:t>May not solve issues that need solving.</a:t>
            </a:r>
          </a:p>
          <a:p>
            <a:pPr lvl="1"/>
            <a:r>
              <a:rPr lang="en-US" dirty="0"/>
              <a:t>Could be security theater.</a:t>
            </a:r>
          </a:p>
          <a:p>
            <a:r>
              <a:rPr lang="en-US" dirty="0"/>
              <a:t>Does someone at the bank understand the security picture?</a:t>
            </a:r>
          </a:p>
          <a:p>
            <a:pPr lvl="1"/>
            <a:r>
              <a:rPr lang="en-US" dirty="0"/>
              <a:t>And the role any remote access or VPN solution?</a:t>
            </a:r>
          </a:p>
        </p:txBody>
      </p:sp>
      <p:sp>
        <p:nvSpPr>
          <p:cNvPr id="4" name="Slide Number Placeholder 3">
            <a:extLst>
              <a:ext uri="{FF2B5EF4-FFF2-40B4-BE49-F238E27FC236}">
                <a16:creationId xmlns:a16="http://schemas.microsoft.com/office/drawing/2014/main" id="{CD9A8390-2C3F-4B59-8451-1B346FA7C45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84</a:t>
            </a:fld>
            <a:endParaRPr lang="en-US" sz="1350"/>
          </a:p>
        </p:txBody>
      </p:sp>
    </p:spTree>
    <p:extLst>
      <p:ext uri="{BB962C8B-B14F-4D97-AF65-F5344CB8AC3E}">
        <p14:creationId xmlns:p14="http://schemas.microsoft.com/office/powerpoint/2010/main" val="1037148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40410D-DC80-8843-8CDC-FA42B10EF3E0}"/>
              </a:ext>
            </a:extLst>
          </p:cNvPr>
          <p:cNvCxnSpPr>
            <a:cxnSpLocks/>
            <a:stCxn id="19" idx="3"/>
          </p:cNvCxnSpPr>
          <p:nvPr/>
        </p:nvCxnSpPr>
        <p:spPr>
          <a:xfrm flipV="1">
            <a:off x="12897411" y="4603629"/>
            <a:ext cx="393692" cy="37080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DF9EF-96CF-DA49-9402-D535987AB7E8}"/>
              </a:ext>
            </a:extLst>
          </p:cNvPr>
          <p:cNvCxnSpPr>
            <a:cxnSpLocks/>
          </p:cNvCxnSpPr>
          <p:nvPr/>
        </p:nvCxnSpPr>
        <p:spPr>
          <a:xfrm flipH="1" flipV="1">
            <a:off x="13129289" y="3824704"/>
            <a:ext cx="282057" cy="55560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F75600-21D0-624F-B941-270105F5C283}"/>
              </a:ext>
            </a:extLst>
          </p:cNvPr>
          <p:cNvCxnSpPr>
            <a:cxnSpLocks/>
          </p:cNvCxnSpPr>
          <p:nvPr/>
        </p:nvCxnSpPr>
        <p:spPr>
          <a:xfrm flipV="1">
            <a:off x="13375544" y="3860215"/>
            <a:ext cx="748045" cy="62581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5F1DF8-B0B1-A746-B5C8-AA4FA844C72B}"/>
              </a:ext>
            </a:extLst>
          </p:cNvPr>
          <p:cNvCxnSpPr>
            <a:cxnSpLocks/>
          </p:cNvCxnSpPr>
          <p:nvPr/>
        </p:nvCxnSpPr>
        <p:spPr>
          <a:xfrm flipV="1">
            <a:off x="16596523" y="4339610"/>
            <a:ext cx="172612" cy="991047"/>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93C4EB-540D-DC46-B27E-AD9087E22F5A}"/>
              </a:ext>
            </a:extLst>
          </p:cNvPr>
          <p:cNvCxnSpPr>
            <a:cxnSpLocks/>
          </p:cNvCxnSpPr>
          <p:nvPr/>
        </p:nvCxnSpPr>
        <p:spPr>
          <a:xfrm flipV="1">
            <a:off x="16494131" y="5040947"/>
            <a:ext cx="931952" cy="55198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390834-3114-0D44-8E14-D3AC91F8C6DE}"/>
              </a:ext>
            </a:extLst>
          </p:cNvPr>
          <p:cNvCxnSpPr>
            <a:cxnSpLocks/>
          </p:cNvCxnSpPr>
          <p:nvPr/>
        </p:nvCxnSpPr>
        <p:spPr>
          <a:xfrm>
            <a:off x="16591786" y="5672832"/>
            <a:ext cx="834297" cy="82106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87FA34-5FD5-8C4D-BDDD-CF5AF91A1FB4}"/>
              </a:ext>
            </a:extLst>
          </p:cNvPr>
          <p:cNvCxnSpPr>
            <a:cxnSpLocks/>
          </p:cNvCxnSpPr>
          <p:nvPr/>
        </p:nvCxnSpPr>
        <p:spPr>
          <a:xfrm flipV="1">
            <a:off x="14070527" y="7909999"/>
            <a:ext cx="559873" cy="32848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4226CD-A01F-6D41-90DC-E37A3C022785}"/>
              </a:ext>
            </a:extLst>
          </p:cNvPr>
          <p:cNvCxnSpPr>
            <a:cxnSpLocks/>
          </p:cNvCxnSpPr>
          <p:nvPr/>
        </p:nvCxnSpPr>
        <p:spPr>
          <a:xfrm>
            <a:off x="14701421" y="7838983"/>
            <a:ext cx="514905" cy="65694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F0E049-DDF9-4B32-8B66-20071EBB1E3D}"/>
              </a:ext>
            </a:extLst>
          </p:cNvPr>
          <p:cNvSpPr>
            <a:spLocks noGrp="1"/>
          </p:cNvSpPr>
          <p:nvPr>
            <p:ph type="title"/>
          </p:nvPr>
        </p:nvSpPr>
        <p:spPr>
          <a:xfrm>
            <a:off x="575562" y="213253"/>
            <a:ext cx="15773400" cy="1988345"/>
          </a:xfrm>
        </p:spPr>
        <p:txBody>
          <a:bodyPr/>
          <a:lstStyle/>
          <a:p>
            <a:r>
              <a:rPr lang="en-US" altLang="zh-CN"/>
              <a:t>VPNs based solely on separation</a:t>
            </a:r>
          </a:p>
        </p:txBody>
      </p:sp>
      <p:sp>
        <p:nvSpPr>
          <p:cNvPr id="3" name="Text Placeholder 2">
            <a:extLst>
              <a:ext uri="{FF2B5EF4-FFF2-40B4-BE49-F238E27FC236}">
                <a16:creationId xmlns:a16="http://schemas.microsoft.com/office/drawing/2014/main" id="{98C1F73D-0F87-4952-86E1-F9C690D2027B}"/>
              </a:ext>
            </a:extLst>
          </p:cNvPr>
          <p:cNvSpPr>
            <a:spLocks noGrp="1"/>
          </p:cNvSpPr>
          <p:nvPr>
            <p:ph idx="1"/>
          </p:nvPr>
        </p:nvSpPr>
        <p:spPr>
          <a:xfrm>
            <a:off x="1257300" y="2193131"/>
            <a:ext cx="11078904" cy="7269524"/>
          </a:xfrm>
        </p:spPr>
        <p:txBody>
          <a:bodyPr>
            <a:normAutofit fontScale="85000" lnSpcReduction="20000"/>
          </a:bodyPr>
          <a:lstStyle/>
          <a:p>
            <a:pPr lvl="0"/>
            <a:r>
              <a:rPr lang="en-US" altLang="zh-CN" dirty="0"/>
              <a:t>MPLS, Carrier Ethernet, and other shared WANs</a:t>
            </a:r>
          </a:p>
          <a:p>
            <a:pPr lvl="1"/>
            <a:r>
              <a:rPr lang="en-US" altLang="zh-CN" dirty="0"/>
              <a:t>Usually provided as a service by </a:t>
            </a:r>
            <a:r>
              <a:rPr lang="en-US" altLang="zh-CN" dirty="0" err="1"/>
              <a:t>telcos</a:t>
            </a:r>
            <a:r>
              <a:rPr lang="en-US" altLang="zh-CN" dirty="0"/>
              <a:t> or other service providers.</a:t>
            </a:r>
          </a:p>
          <a:p>
            <a:pPr lvl="1"/>
            <a:r>
              <a:rPr lang="en-US" altLang="zh-CN" dirty="0"/>
              <a:t>Can be used to build WANs and provide access to the cloud.</a:t>
            </a:r>
          </a:p>
          <a:p>
            <a:pPr lvl="1"/>
            <a:r>
              <a:rPr lang="en-US" altLang="zh-CN" dirty="0"/>
              <a:t>Can even integrate Internet access, although that’s a risk.</a:t>
            </a:r>
          </a:p>
          <a:p>
            <a:pPr lvl="2"/>
            <a:r>
              <a:rPr lang="en-US" altLang="zh-CN" dirty="0"/>
              <a:t>Acceptable or not depends on many things.</a:t>
            </a:r>
          </a:p>
          <a:p>
            <a:pPr lvl="0"/>
            <a:r>
              <a:rPr lang="en-US" altLang="zh-CN" dirty="0"/>
              <a:t>Ethernet 802.1x </a:t>
            </a:r>
            <a:r>
              <a:rPr lang="en-US" altLang="zh-CN" dirty="0" err="1"/>
              <a:t>vLANs</a:t>
            </a:r>
            <a:r>
              <a:rPr lang="en-US" altLang="zh-CN" dirty="0"/>
              <a:t>, </a:t>
            </a:r>
            <a:r>
              <a:rPr lang="en-US" altLang="zh-CN" dirty="0" err="1"/>
              <a:t>VxLAN</a:t>
            </a:r>
            <a:r>
              <a:rPr lang="en-US" altLang="zh-CN" dirty="0"/>
              <a:t>, EVPN, GRE</a:t>
            </a:r>
          </a:p>
          <a:p>
            <a:pPr lvl="1"/>
            <a:r>
              <a:rPr lang="en-US" altLang="zh-CN" dirty="0"/>
              <a:t>Tunneling protocols used in networks everywhere.</a:t>
            </a:r>
          </a:p>
          <a:p>
            <a:pPr lvl="1"/>
            <a:r>
              <a:rPr lang="en-US" altLang="zh-CN" dirty="0"/>
              <a:t>Don’t include encryption or authentication unless explicitly added.</a:t>
            </a:r>
          </a:p>
          <a:p>
            <a:pPr lvl="0"/>
            <a:r>
              <a:rPr lang="en-US" altLang="zh-CN" dirty="0"/>
              <a:t>Do these solutions need cryptographic protection as well?</a:t>
            </a:r>
          </a:p>
          <a:p>
            <a:pPr lvl="1"/>
            <a:r>
              <a:rPr lang="en-US" altLang="zh-CN" dirty="0"/>
              <a:t>This depends on the infrastructure, topology, and connectivity.</a:t>
            </a:r>
          </a:p>
          <a:p>
            <a:pPr lvl="1"/>
            <a:r>
              <a:rPr lang="en-US" altLang="zh-CN" dirty="0"/>
              <a:t>It may also depend on the regulatory regime.</a:t>
            </a:r>
          </a:p>
        </p:txBody>
      </p:sp>
      <p:sp>
        <p:nvSpPr>
          <p:cNvPr id="4" name="Slide Number Placeholder 3">
            <a:extLst>
              <a:ext uri="{FF2B5EF4-FFF2-40B4-BE49-F238E27FC236}">
                <a16:creationId xmlns:a16="http://schemas.microsoft.com/office/drawing/2014/main" id="{E84C6ECB-4ED0-4A55-8D6D-FCD48A6C160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85</a:t>
            </a:fld>
            <a:endParaRPr lang="en-US" sz="1350"/>
          </a:p>
        </p:txBody>
      </p:sp>
      <p:cxnSp>
        <p:nvCxnSpPr>
          <p:cNvPr id="10" name="Straight Connector 9">
            <a:extLst>
              <a:ext uri="{FF2B5EF4-FFF2-40B4-BE49-F238E27FC236}">
                <a16:creationId xmlns:a16="http://schemas.microsoft.com/office/drawing/2014/main" id="{83820BC1-4F76-4F4B-9AAC-4DCDC05912DD}"/>
              </a:ext>
            </a:extLst>
          </p:cNvPr>
          <p:cNvCxnSpPr/>
          <p:nvPr/>
        </p:nvCxnSpPr>
        <p:spPr bwMode="auto">
          <a:xfrm>
            <a:off x="13377863" y="4462463"/>
            <a:ext cx="3195638" cy="1023938"/>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E2F4736-2D7F-E941-B3BB-DDD903FD6E75}"/>
              </a:ext>
            </a:extLst>
          </p:cNvPr>
          <p:cNvCxnSpPr/>
          <p:nvPr/>
        </p:nvCxnSpPr>
        <p:spPr bwMode="auto">
          <a:xfrm>
            <a:off x="13377863" y="4455320"/>
            <a:ext cx="1252538" cy="3276600"/>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FACE913-2F83-4D4C-83B3-5CDAB482F240}"/>
              </a:ext>
            </a:extLst>
          </p:cNvPr>
          <p:cNvCxnSpPr/>
          <p:nvPr/>
        </p:nvCxnSpPr>
        <p:spPr bwMode="auto">
          <a:xfrm flipH="1">
            <a:off x="14630400" y="5476877"/>
            <a:ext cx="1943100" cy="2262186"/>
          </a:xfrm>
          <a:prstGeom prst="line">
            <a:avLst/>
          </a:prstGeom>
          <a:solidFill>
            <a:schemeClr val="accent1"/>
          </a:solidFill>
          <a:ln w="76200" cap="flat" cmpd="sng" algn="ctr">
            <a:solidFill>
              <a:srgbClr val="4E95D6"/>
            </a:solidFill>
            <a:prstDash val="solid"/>
            <a:round/>
            <a:headEnd type="none" w="med" len="med"/>
            <a:tailEnd type="none" w="med" len="med"/>
          </a:ln>
          <a:effectLst/>
        </p:spPr>
      </p:cxnSp>
      <p:pic>
        <p:nvPicPr>
          <p:cNvPr id="6" name="Picture 19" descr="Generic Router 2.png">
            <a:extLst>
              <a:ext uri="{FF2B5EF4-FFF2-40B4-BE49-F238E27FC236}">
                <a16:creationId xmlns:a16="http://schemas.microsoft.com/office/drawing/2014/main" id="{5CE66A47-ED5D-9640-983A-1366231E47F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30200" y="41148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307D5D9B-9F50-7E48-A0BD-E016B416B2B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0" y="73914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7B59B6DC-2497-8D4F-966E-E6D0C762DA3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192500" y="51054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311BCFB-FF96-5D41-A55B-1BECCBE9E7CA}"/>
              </a:ext>
            </a:extLst>
          </p:cNvPr>
          <p:cNvSpPr/>
          <p:nvPr/>
        </p:nvSpPr>
        <p:spPr bwMode="auto">
          <a:xfrm>
            <a:off x="12370344" y="4689354"/>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0" name="Triangle 19">
            <a:extLst>
              <a:ext uri="{FF2B5EF4-FFF2-40B4-BE49-F238E27FC236}">
                <a16:creationId xmlns:a16="http://schemas.microsoft.com/office/drawing/2014/main" id="{00107677-2EAE-5D47-82A0-B866A81B8555}"/>
              </a:ext>
            </a:extLst>
          </p:cNvPr>
          <p:cNvSpPr/>
          <p:nvPr/>
        </p:nvSpPr>
        <p:spPr bwMode="auto">
          <a:xfrm>
            <a:off x="12729400" y="3271971"/>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latin typeface="Arial Narrow" pitchFamily="34" charset="0"/>
              </a:rPr>
              <a:t>B</a:t>
            </a:r>
          </a:p>
        </p:txBody>
      </p:sp>
      <p:sp>
        <p:nvSpPr>
          <p:cNvPr id="21" name="Rectangle 20">
            <a:extLst>
              <a:ext uri="{FF2B5EF4-FFF2-40B4-BE49-F238E27FC236}">
                <a16:creationId xmlns:a16="http://schemas.microsoft.com/office/drawing/2014/main" id="{90AD6650-4471-B940-A27B-0DFF27B97753}"/>
              </a:ext>
            </a:extLst>
          </p:cNvPr>
          <p:cNvSpPr/>
          <p:nvPr/>
        </p:nvSpPr>
        <p:spPr bwMode="auto">
          <a:xfrm>
            <a:off x="17281517" y="4766487"/>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2" name="Triangle 21">
            <a:extLst>
              <a:ext uri="{FF2B5EF4-FFF2-40B4-BE49-F238E27FC236}">
                <a16:creationId xmlns:a16="http://schemas.microsoft.com/office/drawing/2014/main" id="{005B56B2-21A2-E141-8330-269D2A45242D}"/>
              </a:ext>
            </a:extLst>
          </p:cNvPr>
          <p:cNvSpPr/>
          <p:nvPr/>
        </p:nvSpPr>
        <p:spPr bwMode="auto">
          <a:xfrm>
            <a:off x="17015719" y="5932577"/>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B</a:t>
            </a:r>
          </a:p>
        </p:txBody>
      </p:sp>
      <p:sp>
        <p:nvSpPr>
          <p:cNvPr id="23" name="Oval 22">
            <a:extLst>
              <a:ext uri="{FF2B5EF4-FFF2-40B4-BE49-F238E27FC236}">
                <a16:creationId xmlns:a16="http://schemas.microsoft.com/office/drawing/2014/main" id="{636816F4-F4E1-7A40-A04C-9C93F55106C5}"/>
              </a:ext>
            </a:extLst>
          </p:cNvPr>
          <p:cNvSpPr/>
          <p:nvPr/>
        </p:nvSpPr>
        <p:spPr bwMode="auto">
          <a:xfrm>
            <a:off x="16446293" y="4030592"/>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4" name="Oval 23">
            <a:extLst>
              <a:ext uri="{FF2B5EF4-FFF2-40B4-BE49-F238E27FC236}">
                <a16:creationId xmlns:a16="http://schemas.microsoft.com/office/drawing/2014/main" id="{D01B4DA2-4430-2646-8CFF-6CBDE5A9EDDB}"/>
              </a:ext>
            </a:extLst>
          </p:cNvPr>
          <p:cNvSpPr/>
          <p:nvPr/>
        </p:nvSpPr>
        <p:spPr bwMode="auto">
          <a:xfrm>
            <a:off x="13680660" y="8072440"/>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5" name="Heptagon 24">
            <a:extLst>
              <a:ext uri="{FF2B5EF4-FFF2-40B4-BE49-F238E27FC236}">
                <a16:creationId xmlns:a16="http://schemas.microsoft.com/office/drawing/2014/main" id="{817FCB3E-7627-C442-9773-ACF11D0EE8C8}"/>
              </a:ext>
            </a:extLst>
          </p:cNvPr>
          <p:cNvSpPr/>
          <p:nvPr/>
        </p:nvSpPr>
        <p:spPr bwMode="auto">
          <a:xfrm>
            <a:off x="14966940" y="8241006"/>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26" name="Heptagon 25">
            <a:extLst>
              <a:ext uri="{FF2B5EF4-FFF2-40B4-BE49-F238E27FC236}">
                <a16:creationId xmlns:a16="http://schemas.microsoft.com/office/drawing/2014/main" id="{5102FB9A-5A8E-6540-9E16-777F1957F396}"/>
              </a:ext>
            </a:extLst>
          </p:cNvPr>
          <p:cNvSpPr/>
          <p:nvPr/>
        </p:nvSpPr>
        <p:spPr bwMode="auto">
          <a:xfrm>
            <a:off x="13874693" y="3439590"/>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5" name="Cloud 4">
            <a:extLst>
              <a:ext uri="{FF2B5EF4-FFF2-40B4-BE49-F238E27FC236}">
                <a16:creationId xmlns:a16="http://schemas.microsoft.com/office/drawing/2014/main" id="{CBAA0EA9-0774-9247-90CA-208B5EB23FA3}"/>
              </a:ext>
            </a:extLst>
          </p:cNvPr>
          <p:cNvSpPr/>
          <p:nvPr/>
        </p:nvSpPr>
        <p:spPr bwMode="auto">
          <a:xfrm rot="991862">
            <a:off x="13971127" y="4593560"/>
            <a:ext cx="1991627" cy="916010"/>
          </a:xfrm>
          <a:prstGeom prst="cloud">
            <a:avLst/>
          </a:prstGeom>
          <a:solidFill>
            <a:schemeClr val="accent1">
              <a:lumMod val="40000"/>
              <a:lumOff val="6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437623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AC94-342C-624D-9ED0-D468A4A6CB48}"/>
              </a:ext>
            </a:extLst>
          </p:cNvPr>
          <p:cNvSpPr>
            <a:spLocks noGrp="1"/>
          </p:cNvSpPr>
          <p:nvPr>
            <p:ph type="title"/>
          </p:nvPr>
        </p:nvSpPr>
        <p:spPr/>
        <p:txBody>
          <a:bodyPr/>
          <a:lstStyle/>
          <a:p>
            <a:r>
              <a:rPr lang="en-US"/>
              <a:t>MPLS: VPN or not? “Secure” or not?</a:t>
            </a:r>
          </a:p>
        </p:txBody>
      </p:sp>
      <p:sp>
        <p:nvSpPr>
          <p:cNvPr id="3" name="Text Placeholder 2">
            <a:extLst>
              <a:ext uri="{FF2B5EF4-FFF2-40B4-BE49-F238E27FC236}">
                <a16:creationId xmlns:a16="http://schemas.microsoft.com/office/drawing/2014/main" id="{B7CC4D52-D375-4747-A54C-D641A570C8CF}"/>
              </a:ext>
            </a:extLst>
          </p:cNvPr>
          <p:cNvSpPr>
            <a:spLocks noGrp="1"/>
          </p:cNvSpPr>
          <p:nvPr>
            <p:ph idx="1"/>
          </p:nvPr>
        </p:nvSpPr>
        <p:spPr>
          <a:xfrm>
            <a:off x="1257299" y="2193131"/>
            <a:ext cx="15100539" cy="7035536"/>
          </a:xfrm>
        </p:spPr>
        <p:txBody>
          <a:bodyPr>
            <a:normAutofit fontScale="92500" lnSpcReduction="20000"/>
          </a:bodyPr>
          <a:lstStyle/>
          <a:p>
            <a:r>
              <a:rPr lang="en-US" dirty="0"/>
              <a:t>For 20 years or so, MPLS has been a very common type of connectivity for banks and others.</a:t>
            </a:r>
          </a:p>
          <a:p>
            <a:r>
              <a:rPr lang="en-US" dirty="0"/>
              <a:t>An MPLS network is by definition shared between different parties who usually are not even aware of each other’s existence, and who are unable to communicate with each other.</a:t>
            </a:r>
          </a:p>
          <a:p>
            <a:pPr lvl="1"/>
            <a:r>
              <a:rPr lang="en-US" dirty="0"/>
              <a:t>The bandwidth is shared but connectivity is not.</a:t>
            </a:r>
          </a:p>
          <a:p>
            <a:pPr lvl="1"/>
            <a:r>
              <a:rPr lang="en-US" dirty="0"/>
              <a:t>Some organizations, like the PCI SSC, have said “it depends </a:t>
            </a:r>
            <a:br>
              <a:rPr lang="en-US" dirty="0"/>
            </a:br>
            <a:r>
              <a:rPr lang="en-US" dirty="0"/>
              <a:t>on who built the network” but mostly agree that MPLS can </a:t>
            </a:r>
            <a:br>
              <a:rPr lang="en-US" dirty="0"/>
            </a:br>
            <a:r>
              <a:rPr lang="en-US" dirty="0"/>
              <a:t>be secure, and usually is.</a:t>
            </a:r>
          </a:p>
          <a:p>
            <a:r>
              <a:rPr lang="en-US" dirty="0"/>
              <a:t>Most organizations have not specifically ruled on this point.</a:t>
            </a:r>
          </a:p>
          <a:p>
            <a:r>
              <a:rPr lang="en-US" dirty="0"/>
              <a:t>Things to consider:</a:t>
            </a:r>
          </a:p>
          <a:p>
            <a:pPr lvl="1"/>
            <a:r>
              <a:rPr lang="en-US" dirty="0"/>
              <a:t>Are you worried about people listening to your phone calls? Why or why not?</a:t>
            </a:r>
          </a:p>
          <a:p>
            <a:pPr lvl="1"/>
            <a:r>
              <a:rPr lang="en-US" dirty="0"/>
              <a:t>Are you worried about people reading your email? Why or why not?</a:t>
            </a:r>
          </a:p>
          <a:p>
            <a:endParaRPr lang="en-US" dirty="0"/>
          </a:p>
        </p:txBody>
      </p:sp>
      <p:sp>
        <p:nvSpPr>
          <p:cNvPr id="4" name="Slide Number Placeholder 3">
            <a:extLst>
              <a:ext uri="{FF2B5EF4-FFF2-40B4-BE49-F238E27FC236}">
                <a16:creationId xmlns:a16="http://schemas.microsoft.com/office/drawing/2014/main" id="{A4B943CE-E652-F249-BD44-AA8F0B7605BC}"/>
              </a:ext>
            </a:extLst>
          </p:cNvPr>
          <p:cNvSpPr>
            <a:spLocks noGrp="1"/>
          </p:cNvSpPr>
          <p:nvPr>
            <p:ph type="sldNum" sz="quarter" idx="12"/>
          </p:nvPr>
        </p:nvSpPr>
        <p:spPr/>
        <p:txBody>
          <a:bodyPr/>
          <a:lstStyle/>
          <a:p>
            <a:fld id="{F96D9D12-19B9-42AB-8AD7-5653C77A8DE1}" type="slidenum">
              <a:rPr lang="en-US" smtClean="0"/>
              <a:t>86</a:t>
            </a:fld>
            <a:endParaRPr lang="en-US"/>
          </a:p>
        </p:txBody>
      </p:sp>
      <p:pic>
        <p:nvPicPr>
          <p:cNvPr id="8" name="Picture 7">
            <a:extLst>
              <a:ext uri="{FF2B5EF4-FFF2-40B4-BE49-F238E27FC236}">
                <a16:creationId xmlns:a16="http://schemas.microsoft.com/office/drawing/2014/main" id="{64C0C307-8DE4-9641-B213-C171801CB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76639" y="4482569"/>
            <a:ext cx="3962400" cy="1381259"/>
          </a:xfrm>
          <a:prstGeom prst="rect">
            <a:avLst/>
          </a:prstGeom>
        </p:spPr>
      </p:pic>
    </p:spTree>
    <p:extLst>
      <p:ext uri="{BB962C8B-B14F-4D97-AF65-F5344CB8AC3E}">
        <p14:creationId xmlns:p14="http://schemas.microsoft.com/office/powerpoint/2010/main" val="552841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9895BA-55B3-6944-A1AF-9FB92EB1B27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9245-50B3-D444-B07F-8AE4AAC9F331}"/>
              </a:ext>
            </a:extLst>
          </p:cNvPr>
          <p:cNvSpPr>
            <a:spLocks noGrp="1"/>
          </p:cNvSpPr>
          <p:nvPr>
            <p:ph type="title"/>
          </p:nvPr>
        </p:nvSpPr>
        <p:spPr/>
        <p:txBody>
          <a:bodyPr/>
          <a:lstStyle/>
          <a:p>
            <a:r>
              <a:rPr lang="en-US"/>
              <a:t>Activity: What to use where?</a:t>
            </a:r>
          </a:p>
        </p:txBody>
      </p:sp>
      <p:sp>
        <p:nvSpPr>
          <p:cNvPr id="3" name="Text Placeholder 2">
            <a:extLst>
              <a:ext uri="{FF2B5EF4-FFF2-40B4-BE49-F238E27FC236}">
                <a16:creationId xmlns:a16="http://schemas.microsoft.com/office/drawing/2014/main" id="{A792699F-1EB8-5D4B-AFF9-225D9BC4D5E5}"/>
              </a:ext>
            </a:extLst>
          </p:cNvPr>
          <p:cNvSpPr>
            <a:spLocks noGrp="1"/>
          </p:cNvSpPr>
          <p:nvPr>
            <p:ph idx="1"/>
          </p:nvPr>
        </p:nvSpPr>
        <p:spPr/>
        <p:txBody>
          <a:bodyPr>
            <a:normAutofit/>
          </a:bodyPr>
          <a:lstStyle/>
          <a:p>
            <a:r>
              <a:rPr lang="en-US"/>
              <a:t>Work in a group at your table.</a:t>
            </a:r>
          </a:p>
          <a:p>
            <a:r>
              <a:rPr lang="en-US"/>
              <a:t>Consider the network diagram handout, note the topology and locations/resources/users.</a:t>
            </a:r>
          </a:p>
          <a:p>
            <a:pPr lvl="1"/>
            <a:r>
              <a:rPr lang="en-US"/>
              <a:t>What protocols do you think would be most useful for each application or location or use?</a:t>
            </a:r>
          </a:p>
          <a:p>
            <a:pPr lvl="1"/>
            <a:r>
              <a:rPr lang="en-US"/>
              <a:t>What would you need to know to determine that usefulness?</a:t>
            </a:r>
          </a:p>
          <a:p>
            <a:r>
              <a:rPr lang="en-US"/>
              <a:t>Which solutions or protocols have you seen before? </a:t>
            </a:r>
          </a:p>
          <a:p>
            <a:pPr lvl="1"/>
            <a:r>
              <a:rPr lang="en-US"/>
              <a:t>Consult provided exam topologies, or others if you have them.</a:t>
            </a:r>
          </a:p>
          <a:p>
            <a:r>
              <a:rPr lang="en-US"/>
              <a:t>Google the tech we’ve reviewed for clues.</a:t>
            </a:r>
          </a:p>
          <a:p>
            <a:r>
              <a:rPr lang="en-US"/>
              <a:t>Present your solution on a whiteboard, flipchart, or projected.</a:t>
            </a:r>
          </a:p>
          <a:p>
            <a:endParaRPr lang="en-US"/>
          </a:p>
          <a:p>
            <a:endParaRPr lang="en-US"/>
          </a:p>
        </p:txBody>
      </p:sp>
      <p:sp>
        <p:nvSpPr>
          <p:cNvPr id="4" name="Slide Number Placeholder 3">
            <a:extLst>
              <a:ext uri="{FF2B5EF4-FFF2-40B4-BE49-F238E27FC236}">
                <a16:creationId xmlns:a16="http://schemas.microsoft.com/office/drawing/2014/main" id="{AA35E18D-4142-CA41-92FE-9EAEACCCB392}"/>
              </a:ext>
            </a:extLst>
          </p:cNvPr>
          <p:cNvSpPr>
            <a:spLocks noGrp="1"/>
          </p:cNvSpPr>
          <p:nvPr>
            <p:ph type="sldNum" sz="quarter" idx="12"/>
          </p:nvPr>
        </p:nvSpPr>
        <p:spPr/>
        <p:txBody>
          <a:bodyPr/>
          <a:lstStyle/>
          <a:p>
            <a:fld id="{F96D9D12-19B9-42AB-8AD7-5653C77A8DE1}" type="slidenum">
              <a:rPr lang="en-US" smtClean="0"/>
              <a:t>87</a:t>
            </a:fld>
            <a:endParaRPr lang="en-US"/>
          </a:p>
        </p:txBody>
      </p:sp>
    </p:spTree>
    <p:extLst>
      <p:ext uri="{BB962C8B-B14F-4D97-AF65-F5344CB8AC3E}">
        <p14:creationId xmlns:p14="http://schemas.microsoft.com/office/powerpoint/2010/main" val="9847149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6">
            <a:extLst>
              <a:ext uri="{FF2B5EF4-FFF2-40B4-BE49-F238E27FC236}">
                <a16:creationId xmlns:a16="http://schemas.microsoft.com/office/drawing/2014/main" id="{EEFF44DE-0F86-704B-8A4B-83C880E1F5F6}"/>
              </a:ext>
            </a:extLst>
          </p:cNvPr>
          <p:cNvSpPr>
            <a:spLocks noChangeShapeType="1"/>
          </p:cNvSpPr>
          <p:nvPr/>
        </p:nvSpPr>
        <p:spPr bwMode="auto">
          <a:xfrm flipH="1">
            <a:off x="12355505" y="3224322"/>
            <a:ext cx="565417" cy="479951"/>
          </a:xfrm>
          <a:prstGeom prst="line">
            <a:avLst/>
          </a:prstGeom>
          <a:noFill/>
          <a:ln w="28575">
            <a:solidFill>
              <a:schemeClr val="tx1"/>
            </a:solidFill>
            <a:round/>
            <a:headEnd/>
            <a:tailEnd/>
          </a:ln>
        </p:spPr>
        <p:txBody>
          <a:bodyPr/>
          <a:lstStyle/>
          <a:p>
            <a:endParaRPr lang="en-US"/>
          </a:p>
        </p:txBody>
      </p:sp>
      <p:sp>
        <p:nvSpPr>
          <p:cNvPr id="14" name="Line 6">
            <a:extLst>
              <a:ext uri="{FF2B5EF4-FFF2-40B4-BE49-F238E27FC236}">
                <a16:creationId xmlns:a16="http://schemas.microsoft.com/office/drawing/2014/main" id="{03685976-9520-7144-B44B-833053DEEADB}"/>
              </a:ext>
            </a:extLst>
          </p:cNvPr>
          <p:cNvSpPr>
            <a:spLocks noChangeShapeType="1"/>
          </p:cNvSpPr>
          <p:nvPr/>
        </p:nvSpPr>
        <p:spPr bwMode="auto">
          <a:xfrm>
            <a:off x="13982420" y="3466944"/>
            <a:ext cx="283527" cy="972115"/>
          </a:xfrm>
          <a:prstGeom prst="line">
            <a:avLst/>
          </a:prstGeom>
          <a:noFill/>
          <a:ln w="28575">
            <a:solidFill>
              <a:schemeClr val="tx1"/>
            </a:solidFill>
            <a:round/>
            <a:headEnd/>
            <a:tailEnd/>
          </a:ln>
        </p:spPr>
        <p:txBody>
          <a:bodyPr/>
          <a:lstStyle/>
          <a:p>
            <a:endParaRPr lang="en-US"/>
          </a:p>
        </p:txBody>
      </p:sp>
      <p:sp>
        <p:nvSpPr>
          <p:cNvPr id="2" name="Title 1">
            <a:extLst>
              <a:ext uri="{FF2B5EF4-FFF2-40B4-BE49-F238E27FC236}">
                <a16:creationId xmlns:a16="http://schemas.microsoft.com/office/drawing/2014/main" id="{8124FE71-DA0D-644D-AFD3-D0B652B1D190}"/>
              </a:ext>
            </a:extLst>
          </p:cNvPr>
          <p:cNvSpPr>
            <a:spLocks noGrp="1"/>
          </p:cNvSpPr>
          <p:nvPr>
            <p:ph type="title"/>
          </p:nvPr>
        </p:nvSpPr>
        <p:spPr/>
        <p:txBody>
          <a:bodyPr/>
          <a:lstStyle/>
          <a:p>
            <a:r>
              <a:rPr lang="en-US" dirty="0"/>
              <a:t>Exercise Topology</a:t>
            </a:r>
          </a:p>
        </p:txBody>
      </p:sp>
      <p:sp>
        <p:nvSpPr>
          <p:cNvPr id="3" name="Content Placeholder 2">
            <a:extLst>
              <a:ext uri="{FF2B5EF4-FFF2-40B4-BE49-F238E27FC236}">
                <a16:creationId xmlns:a16="http://schemas.microsoft.com/office/drawing/2014/main" id="{5F811680-CAC7-5B47-9D95-3D8D0575E2C9}"/>
              </a:ext>
            </a:extLst>
          </p:cNvPr>
          <p:cNvSpPr>
            <a:spLocks noGrp="1"/>
          </p:cNvSpPr>
          <p:nvPr>
            <p:ph idx="1"/>
          </p:nvPr>
        </p:nvSpPr>
        <p:spPr>
          <a:xfrm>
            <a:off x="1257300" y="2193131"/>
            <a:ext cx="7911149" cy="6967198"/>
          </a:xfrm>
        </p:spPr>
        <p:txBody>
          <a:bodyPr/>
          <a:lstStyle/>
          <a:p>
            <a:r>
              <a:rPr lang="en-US" dirty="0"/>
              <a:t>How do customers securely access bank services?</a:t>
            </a:r>
          </a:p>
          <a:p>
            <a:r>
              <a:rPr lang="en-US" dirty="0"/>
              <a:t>How do the branches and HQ/DC interconnect?</a:t>
            </a:r>
          </a:p>
          <a:p>
            <a:r>
              <a:rPr lang="en-US" dirty="0"/>
              <a:t>How does the bank access the services it needs?</a:t>
            </a:r>
          </a:p>
          <a:p>
            <a:r>
              <a:rPr lang="en-US" dirty="0"/>
              <a:t>What other VPN considerations might there be?</a:t>
            </a:r>
          </a:p>
        </p:txBody>
      </p:sp>
      <p:sp>
        <p:nvSpPr>
          <p:cNvPr id="4" name="Line 3">
            <a:extLst>
              <a:ext uri="{FF2B5EF4-FFF2-40B4-BE49-F238E27FC236}">
                <a16:creationId xmlns:a16="http://schemas.microsoft.com/office/drawing/2014/main" id="{7D22539C-D0EA-424D-872E-4479B098AFD6}"/>
              </a:ext>
            </a:extLst>
          </p:cNvPr>
          <p:cNvSpPr>
            <a:spLocks noChangeShapeType="1"/>
          </p:cNvSpPr>
          <p:nvPr/>
        </p:nvSpPr>
        <p:spPr bwMode="auto">
          <a:xfrm flipH="1" flipV="1">
            <a:off x="15733257" y="6214722"/>
            <a:ext cx="744537" cy="677862"/>
          </a:xfrm>
          <a:prstGeom prst="line">
            <a:avLst/>
          </a:prstGeom>
          <a:noFill/>
          <a:ln w="28575">
            <a:solidFill>
              <a:schemeClr val="tx1"/>
            </a:solidFill>
            <a:round/>
            <a:headEnd/>
            <a:tailEnd/>
          </a:ln>
        </p:spPr>
        <p:txBody>
          <a:bodyPr/>
          <a:lstStyle/>
          <a:p>
            <a:endParaRPr lang="en-US"/>
          </a:p>
        </p:txBody>
      </p:sp>
      <p:sp>
        <p:nvSpPr>
          <p:cNvPr id="5" name="Line 4">
            <a:extLst>
              <a:ext uri="{FF2B5EF4-FFF2-40B4-BE49-F238E27FC236}">
                <a16:creationId xmlns:a16="http://schemas.microsoft.com/office/drawing/2014/main" id="{C7E1CCC9-C2EA-DB49-A417-F2521A3D3EF6}"/>
              </a:ext>
            </a:extLst>
          </p:cNvPr>
          <p:cNvSpPr>
            <a:spLocks noChangeShapeType="1"/>
          </p:cNvSpPr>
          <p:nvPr/>
        </p:nvSpPr>
        <p:spPr bwMode="auto">
          <a:xfrm flipH="1" flipV="1">
            <a:off x="15201397" y="6466115"/>
            <a:ext cx="541383" cy="1063057"/>
          </a:xfrm>
          <a:prstGeom prst="line">
            <a:avLst/>
          </a:prstGeom>
          <a:noFill/>
          <a:ln w="28575">
            <a:solidFill>
              <a:schemeClr val="tx1"/>
            </a:solidFill>
            <a:round/>
            <a:headEnd/>
            <a:tailEnd/>
          </a:ln>
        </p:spPr>
        <p:txBody>
          <a:bodyPr/>
          <a:lstStyle/>
          <a:p>
            <a:endParaRPr lang="en-US"/>
          </a:p>
        </p:txBody>
      </p:sp>
      <p:sp>
        <p:nvSpPr>
          <p:cNvPr id="6" name="Line 5">
            <a:extLst>
              <a:ext uri="{FF2B5EF4-FFF2-40B4-BE49-F238E27FC236}">
                <a16:creationId xmlns:a16="http://schemas.microsoft.com/office/drawing/2014/main" id="{2D319976-C559-9046-983D-8A6A6072AF5D}"/>
              </a:ext>
            </a:extLst>
          </p:cNvPr>
          <p:cNvSpPr>
            <a:spLocks noChangeShapeType="1"/>
          </p:cNvSpPr>
          <p:nvPr/>
        </p:nvSpPr>
        <p:spPr bwMode="auto">
          <a:xfrm flipH="1">
            <a:off x="13029743" y="6684338"/>
            <a:ext cx="952676" cy="767046"/>
          </a:xfrm>
          <a:prstGeom prst="line">
            <a:avLst/>
          </a:prstGeom>
          <a:noFill/>
          <a:ln w="28575">
            <a:solidFill>
              <a:schemeClr val="tx1"/>
            </a:solidFill>
            <a:round/>
            <a:headEnd/>
            <a:tailEnd/>
          </a:ln>
        </p:spPr>
        <p:txBody>
          <a:bodyPr/>
          <a:lstStyle/>
          <a:p>
            <a:endParaRPr lang="en-US"/>
          </a:p>
        </p:txBody>
      </p:sp>
      <p:pic>
        <p:nvPicPr>
          <p:cNvPr id="8" name="Picture 9" descr="Medium Enterprise">
            <a:extLst>
              <a:ext uri="{FF2B5EF4-FFF2-40B4-BE49-F238E27FC236}">
                <a16:creationId xmlns:a16="http://schemas.microsoft.com/office/drawing/2014/main" id="{8C1E7F32-45ED-9145-ADD0-32106B08FB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37923" y="7340259"/>
            <a:ext cx="781713" cy="548152"/>
          </a:xfrm>
          <a:prstGeom prst="rect">
            <a:avLst/>
          </a:prstGeom>
          <a:noFill/>
          <a:ln w="9525">
            <a:noFill/>
            <a:miter lim="800000"/>
            <a:headEnd/>
            <a:tailEnd/>
          </a:ln>
        </p:spPr>
      </p:pic>
      <p:pic>
        <p:nvPicPr>
          <p:cNvPr id="9" name="Picture 10" descr="Medium Enterprise">
            <a:extLst>
              <a:ext uri="{FF2B5EF4-FFF2-40B4-BE49-F238E27FC236}">
                <a16:creationId xmlns:a16="http://schemas.microsoft.com/office/drawing/2014/main" id="{C6C3E2A1-B711-9640-88A3-AE2A750F93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3140" y="6778285"/>
            <a:ext cx="736909" cy="516735"/>
          </a:xfrm>
          <a:prstGeom prst="rect">
            <a:avLst/>
          </a:prstGeom>
          <a:noFill/>
          <a:ln w="9525">
            <a:noFill/>
            <a:miter lim="800000"/>
            <a:headEnd/>
            <a:tailEnd/>
          </a:ln>
        </p:spPr>
      </p:pic>
      <p:pic>
        <p:nvPicPr>
          <p:cNvPr id="11" name="Picture 12" descr="Central Office">
            <a:extLst>
              <a:ext uri="{FF2B5EF4-FFF2-40B4-BE49-F238E27FC236}">
                <a16:creationId xmlns:a16="http://schemas.microsoft.com/office/drawing/2014/main" id="{1A46835B-2FBD-E349-AFE3-02308243CB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310607" y="7195797"/>
            <a:ext cx="1425575" cy="635000"/>
          </a:xfrm>
          <a:prstGeom prst="rect">
            <a:avLst/>
          </a:prstGeom>
          <a:noFill/>
          <a:ln w="9525">
            <a:noFill/>
            <a:miter lim="800000"/>
            <a:headEnd/>
            <a:tailEnd/>
          </a:ln>
        </p:spPr>
      </p:pic>
      <p:sp>
        <p:nvSpPr>
          <p:cNvPr id="12" name="Cloud">
            <a:extLst>
              <a:ext uri="{FF2B5EF4-FFF2-40B4-BE49-F238E27FC236}">
                <a16:creationId xmlns:a16="http://schemas.microsoft.com/office/drawing/2014/main" id="{28AA9E2B-CBCF-A243-8970-92AC46934A7A}"/>
              </a:ext>
            </a:extLst>
          </p:cNvPr>
          <p:cNvSpPr>
            <a:spLocks noChangeAspect="1" noEditPoints="1" noChangeArrowheads="1"/>
          </p:cNvSpPr>
          <p:nvPr/>
        </p:nvSpPr>
        <p:spPr bwMode="auto">
          <a:xfrm>
            <a:off x="12174055" y="4134813"/>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3" name="Picture 14" descr="lego_building">
            <a:extLst>
              <a:ext uri="{FF2B5EF4-FFF2-40B4-BE49-F238E27FC236}">
                <a16:creationId xmlns:a16="http://schemas.microsoft.com/office/drawing/2014/main" id="{F908AB39-8C49-1C48-AF45-41CAE2DAF493}"/>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626516" y="1667442"/>
            <a:ext cx="2854325" cy="2209800"/>
          </a:xfrm>
          <a:prstGeom prst="rect">
            <a:avLst/>
          </a:prstGeom>
          <a:noFill/>
          <a:ln w="9525">
            <a:noFill/>
            <a:miter lim="800000"/>
            <a:headEnd/>
            <a:tailEnd/>
          </a:ln>
        </p:spPr>
      </p:pic>
      <p:sp>
        <p:nvSpPr>
          <p:cNvPr id="15" name="Picture 36">
            <a:extLst>
              <a:ext uri="{FF2B5EF4-FFF2-40B4-BE49-F238E27FC236}">
                <a16:creationId xmlns:a16="http://schemas.microsoft.com/office/drawing/2014/main" id="{B0F95DA6-DCF1-444B-8257-B352F175808E}"/>
              </a:ext>
            </a:extLst>
          </p:cNvPr>
          <p:cNvSpPr/>
          <p:nvPr/>
        </p:nvSpPr>
        <p:spPr>
          <a:xfrm>
            <a:off x="10832420" y="5204278"/>
            <a:ext cx="1566405" cy="995884"/>
          </a:xfrm>
          <a:custGeom>
            <a:avLst/>
            <a:gdLst>
              <a:gd name="connsiteX0" fmla="*/ 1864242 w 2423349"/>
              <a:gd name="connsiteY0" fmla="*/ 1780304 h 1780976"/>
              <a:gd name="connsiteX1" fmla="*/ 572706 w 2423349"/>
              <a:gd name="connsiteY1" fmla="*/ 1780304 h 1780976"/>
              <a:gd name="connsiteX2" fmla="*/ 542783 w 2423349"/>
              <a:gd name="connsiteY2" fmla="*/ 1781113 h 1780976"/>
              <a:gd name="connsiteX3" fmla="*/ 513062 w 2423349"/>
              <a:gd name="connsiteY3" fmla="*/ 1780304 h 1780976"/>
              <a:gd name="connsiteX4" fmla="*/ 158638 w 2423349"/>
              <a:gd name="connsiteY4" fmla="*/ 1622000 h 1780976"/>
              <a:gd name="connsiteX5" fmla="*/ 35509 w 2423349"/>
              <a:gd name="connsiteY5" fmla="*/ 1436806 h 1780976"/>
              <a:gd name="connsiteX6" fmla="*/ 330 w 2423349"/>
              <a:gd name="connsiteY6" fmla="*/ 1238470 h 1780976"/>
              <a:gd name="connsiteX7" fmla="*/ 158638 w 2423349"/>
              <a:gd name="connsiteY7" fmla="*/ 854739 h 1780976"/>
              <a:gd name="connsiteX8" fmla="*/ 446140 w 2423349"/>
              <a:gd name="connsiteY8" fmla="*/ 702702 h 1780976"/>
              <a:gd name="connsiteX9" fmla="*/ 517308 w 2423349"/>
              <a:gd name="connsiteY9" fmla="*/ 586854 h 1780976"/>
              <a:gd name="connsiteX10" fmla="*/ 717266 w 2423349"/>
              <a:gd name="connsiteY10" fmla="*/ 501940 h 1780976"/>
              <a:gd name="connsiteX11" fmla="*/ 814920 w 2423349"/>
              <a:gd name="connsiteY11" fmla="*/ 274693 h 1780976"/>
              <a:gd name="connsiteX12" fmla="*/ 890131 w 2423349"/>
              <a:gd name="connsiteY12" fmla="*/ 186140 h 1780976"/>
              <a:gd name="connsiteX13" fmla="*/ 1338974 w 2423349"/>
              <a:gd name="connsiteY13" fmla="*/ 137 h 1780976"/>
              <a:gd name="connsiteX14" fmla="*/ 1787009 w 2423349"/>
              <a:gd name="connsiteY14" fmla="*/ 186140 h 1780976"/>
              <a:gd name="connsiteX15" fmla="*/ 1970994 w 2423349"/>
              <a:gd name="connsiteY15" fmla="*/ 580385 h 1780976"/>
              <a:gd name="connsiteX16" fmla="*/ 2275480 w 2423349"/>
              <a:gd name="connsiteY16" fmla="*/ 726558 h 1780976"/>
              <a:gd name="connsiteX17" fmla="*/ 2390319 w 2423349"/>
              <a:gd name="connsiteY17" fmla="*/ 899218 h 1780976"/>
              <a:gd name="connsiteX18" fmla="*/ 2423679 w 2423349"/>
              <a:gd name="connsiteY18" fmla="*/ 1084412 h 1780976"/>
              <a:gd name="connsiteX19" fmla="*/ 2275480 w 2423349"/>
              <a:gd name="connsiteY19" fmla="*/ 1442467 h 1780976"/>
              <a:gd name="connsiteX20" fmla="*/ 1941071 w 2423349"/>
              <a:gd name="connsiteY20" fmla="*/ 1590460 h 17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3349" h="1780976">
                <a:moveTo>
                  <a:pt x="1864242" y="1780304"/>
                </a:moveTo>
                <a:lnTo>
                  <a:pt x="572706" y="1780304"/>
                </a:lnTo>
                <a:cubicBezTo>
                  <a:pt x="562868" y="1780842"/>
                  <a:pt x="552892" y="1781113"/>
                  <a:pt x="542783" y="1781113"/>
                </a:cubicBezTo>
                <a:cubicBezTo>
                  <a:pt x="532807" y="1781113"/>
                  <a:pt x="522900" y="1780842"/>
                  <a:pt x="513062" y="1780304"/>
                </a:cubicBezTo>
                <a:cubicBezTo>
                  <a:pt x="375849" y="1773701"/>
                  <a:pt x="257707" y="1720933"/>
                  <a:pt x="158638" y="1622000"/>
                </a:cubicBezTo>
                <a:cubicBezTo>
                  <a:pt x="103105" y="1566199"/>
                  <a:pt x="62063" y="1504466"/>
                  <a:pt x="35509" y="1436806"/>
                </a:cubicBezTo>
                <a:cubicBezTo>
                  <a:pt x="12056" y="1375477"/>
                  <a:pt x="330" y="1309366"/>
                  <a:pt x="330" y="1238470"/>
                </a:cubicBezTo>
                <a:cubicBezTo>
                  <a:pt x="330" y="1088589"/>
                  <a:pt x="53099" y="960679"/>
                  <a:pt x="158638" y="854739"/>
                </a:cubicBezTo>
                <a:cubicBezTo>
                  <a:pt x="241263" y="771846"/>
                  <a:pt x="337097" y="721168"/>
                  <a:pt x="446140" y="702702"/>
                </a:cubicBezTo>
                <a:cubicBezTo>
                  <a:pt x="459351" y="659707"/>
                  <a:pt x="483071" y="621091"/>
                  <a:pt x="517308" y="586854"/>
                </a:cubicBezTo>
                <a:cubicBezTo>
                  <a:pt x="572839" y="531324"/>
                  <a:pt x="639495" y="503020"/>
                  <a:pt x="717266" y="501940"/>
                </a:cubicBezTo>
                <a:cubicBezTo>
                  <a:pt x="733574" y="419723"/>
                  <a:pt x="766125" y="343972"/>
                  <a:pt x="814920" y="274693"/>
                </a:cubicBezTo>
                <a:cubicBezTo>
                  <a:pt x="836755" y="243828"/>
                  <a:pt x="861826" y="214310"/>
                  <a:pt x="890131" y="186140"/>
                </a:cubicBezTo>
                <a:cubicBezTo>
                  <a:pt x="1014271" y="62138"/>
                  <a:pt x="1163885" y="137"/>
                  <a:pt x="1338974" y="137"/>
                </a:cubicBezTo>
                <a:cubicBezTo>
                  <a:pt x="1513659" y="137"/>
                  <a:pt x="1663003" y="62138"/>
                  <a:pt x="1787009" y="186140"/>
                </a:cubicBezTo>
                <a:cubicBezTo>
                  <a:pt x="1897938" y="296933"/>
                  <a:pt x="1959268" y="428348"/>
                  <a:pt x="1970994" y="580385"/>
                </a:cubicBezTo>
                <a:cubicBezTo>
                  <a:pt x="2087722" y="591573"/>
                  <a:pt x="2189217" y="640298"/>
                  <a:pt x="2275480" y="726558"/>
                </a:cubicBezTo>
                <a:cubicBezTo>
                  <a:pt x="2327372" y="778449"/>
                  <a:pt x="2365653" y="836005"/>
                  <a:pt x="2390319" y="899218"/>
                </a:cubicBezTo>
                <a:cubicBezTo>
                  <a:pt x="2412559" y="956365"/>
                  <a:pt x="2423679" y="1018098"/>
                  <a:pt x="2423679" y="1084412"/>
                </a:cubicBezTo>
                <a:cubicBezTo>
                  <a:pt x="2423679" y="1224185"/>
                  <a:pt x="2374278" y="1343534"/>
                  <a:pt x="2275480" y="1442467"/>
                </a:cubicBezTo>
                <a:cubicBezTo>
                  <a:pt x="2182072" y="1535602"/>
                  <a:pt x="2070601" y="1584933"/>
                  <a:pt x="1941071" y="1590460"/>
                </a:cubicBezTo>
              </a:path>
            </a:pathLst>
          </a:custGeom>
          <a:solidFill>
            <a:schemeClr val="bg1"/>
          </a:solidFill>
          <a:ln w="12700" cap="rnd">
            <a:solidFill>
              <a:srgbClr val="4B4B4B"/>
            </a:solidFill>
            <a:prstDash val="solid"/>
            <a:round/>
          </a:ln>
        </p:spPr>
        <p:txBody>
          <a:bodyPr rtlCol="0" anchor="ctr"/>
          <a:lstStyle/>
          <a:p>
            <a:endParaRPr lang="en-US" dirty="0"/>
          </a:p>
        </p:txBody>
      </p:sp>
      <p:pic>
        <p:nvPicPr>
          <p:cNvPr id="16" name="Picture 15">
            <a:extLst>
              <a:ext uri="{FF2B5EF4-FFF2-40B4-BE49-F238E27FC236}">
                <a16:creationId xmlns:a16="http://schemas.microsoft.com/office/drawing/2014/main" id="{11648603-23AC-AC48-B113-835529730CD5}"/>
              </a:ext>
            </a:extLst>
          </p:cNvPr>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08345" y="5624928"/>
            <a:ext cx="710542" cy="282590"/>
          </a:xfrm>
          <a:prstGeom prst="rect">
            <a:avLst/>
          </a:prstGeom>
        </p:spPr>
      </p:pic>
      <p:sp>
        <p:nvSpPr>
          <p:cNvPr id="17" name="Cloud">
            <a:extLst>
              <a:ext uri="{FF2B5EF4-FFF2-40B4-BE49-F238E27FC236}">
                <a16:creationId xmlns:a16="http://schemas.microsoft.com/office/drawing/2014/main" id="{62D0ECC8-C19E-B646-A089-F519D6FAC15D}"/>
              </a:ext>
            </a:extLst>
          </p:cNvPr>
          <p:cNvSpPr>
            <a:spLocks noChangeAspect="1" noEditPoints="1" noChangeArrowheads="1"/>
          </p:cNvSpPr>
          <p:nvPr/>
        </p:nvSpPr>
        <p:spPr bwMode="auto">
          <a:xfrm>
            <a:off x="10442940" y="3543866"/>
            <a:ext cx="2477982" cy="1660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50"/>
          </a:solidFill>
          <a:ln w="9525">
            <a:solidFill>
              <a:srgbClr val="000000"/>
            </a:solidFill>
            <a:miter lim="800000"/>
            <a:headEnd/>
            <a:tailEnd/>
          </a:ln>
          <a:effectLst/>
        </p:spPr>
        <p:txBody>
          <a:bodyPr anchor="ctr"/>
          <a:lstStyle/>
          <a:p>
            <a:pPr algn="ctr">
              <a:defRPr/>
            </a:pPr>
            <a:r>
              <a:rPr lang="en-US" sz="2400" dirty="0"/>
              <a:t>PSTN/WAN</a:t>
            </a:r>
          </a:p>
        </p:txBody>
      </p:sp>
      <p:sp>
        <p:nvSpPr>
          <p:cNvPr id="19" name="Rectangle 18">
            <a:extLst>
              <a:ext uri="{FF2B5EF4-FFF2-40B4-BE49-F238E27FC236}">
                <a16:creationId xmlns:a16="http://schemas.microsoft.com/office/drawing/2014/main" id="{4BE7E65A-EB78-2B45-BF07-A8F84FD080FE}"/>
              </a:ext>
            </a:extLst>
          </p:cNvPr>
          <p:cNvSpPr/>
          <p:nvPr/>
        </p:nvSpPr>
        <p:spPr>
          <a:xfrm>
            <a:off x="10579668" y="9094596"/>
            <a:ext cx="1457354" cy="5498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20" name="Rectangle 19">
            <a:extLst>
              <a:ext uri="{FF2B5EF4-FFF2-40B4-BE49-F238E27FC236}">
                <a16:creationId xmlns:a16="http://schemas.microsoft.com/office/drawing/2014/main" id="{D6BAC2A5-AADE-1244-9D92-F5BD811E0A79}"/>
              </a:ext>
            </a:extLst>
          </p:cNvPr>
          <p:cNvSpPr/>
          <p:nvPr/>
        </p:nvSpPr>
        <p:spPr>
          <a:xfrm>
            <a:off x="12559420" y="9094597"/>
            <a:ext cx="1457354" cy="54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a:t>
            </a:r>
          </a:p>
        </p:txBody>
      </p:sp>
      <p:sp>
        <p:nvSpPr>
          <p:cNvPr id="21" name="Rectangle 20">
            <a:extLst>
              <a:ext uri="{FF2B5EF4-FFF2-40B4-BE49-F238E27FC236}">
                <a16:creationId xmlns:a16="http://schemas.microsoft.com/office/drawing/2014/main" id="{2CD5A8E3-7AE9-9C4F-924B-5537ED889DA9}"/>
              </a:ext>
            </a:extLst>
          </p:cNvPr>
          <p:cNvSpPr/>
          <p:nvPr/>
        </p:nvSpPr>
        <p:spPr>
          <a:xfrm>
            <a:off x="14539171" y="9094596"/>
            <a:ext cx="1457354" cy="5498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Providers</a:t>
            </a:r>
          </a:p>
        </p:txBody>
      </p:sp>
      <p:sp>
        <p:nvSpPr>
          <p:cNvPr id="22" name="TextBox 21">
            <a:extLst>
              <a:ext uri="{FF2B5EF4-FFF2-40B4-BE49-F238E27FC236}">
                <a16:creationId xmlns:a16="http://schemas.microsoft.com/office/drawing/2014/main" id="{1BC52BA3-8421-FF4C-AE26-C8EA1F2AB17F}"/>
              </a:ext>
            </a:extLst>
          </p:cNvPr>
          <p:cNvSpPr txBox="1"/>
          <p:nvPr/>
        </p:nvSpPr>
        <p:spPr>
          <a:xfrm>
            <a:off x="14265947" y="1482776"/>
            <a:ext cx="1799532" cy="369332"/>
          </a:xfrm>
          <a:prstGeom prst="rect">
            <a:avLst/>
          </a:prstGeom>
          <a:noFill/>
        </p:spPr>
        <p:txBody>
          <a:bodyPr wrap="square" rtlCol="0">
            <a:spAutoFit/>
          </a:bodyPr>
          <a:lstStyle/>
          <a:p>
            <a:r>
              <a:rPr lang="en-US" dirty="0"/>
              <a:t>Bank HQ</a:t>
            </a:r>
          </a:p>
        </p:txBody>
      </p:sp>
      <p:sp>
        <p:nvSpPr>
          <p:cNvPr id="23" name="TextBox 22">
            <a:extLst>
              <a:ext uri="{FF2B5EF4-FFF2-40B4-BE49-F238E27FC236}">
                <a16:creationId xmlns:a16="http://schemas.microsoft.com/office/drawing/2014/main" id="{928AAA75-3045-034D-A1F3-ADAC3335B558}"/>
              </a:ext>
            </a:extLst>
          </p:cNvPr>
          <p:cNvSpPr txBox="1"/>
          <p:nvPr/>
        </p:nvSpPr>
        <p:spPr>
          <a:xfrm>
            <a:off x="12502461" y="7916233"/>
            <a:ext cx="1799532" cy="369332"/>
          </a:xfrm>
          <a:prstGeom prst="rect">
            <a:avLst/>
          </a:prstGeom>
          <a:noFill/>
        </p:spPr>
        <p:txBody>
          <a:bodyPr wrap="square" rtlCol="0">
            <a:spAutoFit/>
          </a:bodyPr>
          <a:lstStyle/>
          <a:p>
            <a:r>
              <a:rPr lang="en-US" dirty="0"/>
              <a:t>Branch A</a:t>
            </a:r>
          </a:p>
        </p:txBody>
      </p:sp>
      <p:sp>
        <p:nvSpPr>
          <p:cNvPr id="24" name="TextBox 23">
            <a:extLst>
              <a:ext uri="{FF2B5EF4-FFF2-40B4-BE49-F238E27FC236}">
                <a16:creationId xmlns:a16="http://schemas.microsoft.com/office/drawing/2014/main" id="{1DFDBAA1-03E4-2340-97C1-497EC3A770E4}"/>
              </a:ext>
            </a:extLst>
          </p:cNvPr>
          <p:cNvSpPr txBox="1"/>
          <p:nvPr/>
        </p:nvSpPr>
        <p:spPr>
          <a:xfrm>
            <a:off x="15180347" y="7899904"/>
            <a:ext cx="1799532" cy="369332"/>
          </a:xfrm>
          <a:prstGeom prst="rect">
            <a:avLst/>
          </a:prstGeom>
          <a:noFill/>
        </p:spPr>
        <p:txBody>
          <a:bodyPr wrap="square" rtlCol="0">
            <a:spAutoFit/>
          </a:bodyPr>
          <a:lstStyle/>
          <a:p>
            <a:r>
              <a:rPr lang="en-US" dirty="0"/>
              <a:t>Branch B</a:t>
            </a:r>
          </a:p>
        </p:txBody>
      </p:sp>
      <p:sp>
        <p:nvSpPr>
          <p:cNvPr id="25" name="TextBox 24">
            <a:extLst>
              <a:ext uri="{FF2B5EF4-FFF2-40B4-BE49-F238E27FC236}">
                <a16:creationId xmlns:a16="http://schemas.microsoft.com/office/drawing/2014/main" id="{53DE26F3-D49C-B546-BFF3-79ACB4B3A7D2}"/>
              </a:ext>
            </a:extLst>
          </p:cNvPr>
          <p:cNvSpPr txBox="1"/>
          <p:nvPr/>
        </p:nvSpPr>
        <p:spPr>
          <a:xfrm>
            <a:off x="16600932" y="7295747"/>
            <a:ext cx="1799532" cy="369332"/>
          </a:xfrm>
          <a:prstGeom prst="rect">
            <a:avLst/>
          </a:prstGeom>
          <a:noFill/>
        </p:spPr>
        <p:txBody>
          <a:bodyPr wrap="square" rtlCol="0">
            <a:spAutoFit/>
          </a:bodyPr>
          <a:lstStyle/>
          <a:p>
            <a:r>
              <a:rPr lang="en-US" dirty="0"/>
              <a:t>Branch C</a:t>
            </a:r>
          </a:p>
        </p:txBody>
      </p:sp>
    </p:spTree>
    <p:extLst>
      <p:ext uri="{BB962C8B-B14F-4D97-AF65-F5344CB8AC3E}">
        <p14:creationId xmlns:p14="http://schemas.microsoft.com/office/powerpoint/2010/main" val="3979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2475633" cy="6967198"/>
          </a:xfrm>
        </p:spPr>
        <p:txBody>
          <a:bodyPr/>
          <a:lstStyle/>
          <a:p>
            <a:r>
              <a:rPr lang="en-US" dirty="0"/>
              <a:t>Name several different types of VPN.</a:t>
            </a:r>
          </a:p>
          <a:p>
            <a:r>
              <a:rPr lang="en-US" dirty="0"/>
              <a:t>List the pros and cons of several important and widely-deployed VPN implementations.</a:t>
            </a:r>
          </a:p>
          <a:p>
            <a:r>
              <a:rPr lang="en-US" dirty="0"/>
              <a:t>Can you relate some limitations of VPN access?</a:t>
            </a:r>
          </a:p>
          <a:p>
            <a:r>
              <a:rPr lang="en-US" dirty="0"/>
              <a:t>What are some solutions or technologies related to VPNs?</a:t>
            </a:r>
          </a:p>
          <a:p>
            <a:r>
              <a:rPr lang="en-US"/>
              <a:t>What are </a:t>
            </a:r>
            <a:r>
              <a:rPr lang="en-US" dirty="0"/>
              <a:t>some differences between cryptographic and separation-based VPN technologies?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89</a:t>
            </a:fld>
            <a:endParaRPr lang="en-US"/>
          </a:p>
        </p:txBody>
      </p:sp>
      <p:pic>
        <p:nvPicPr>
          <p:cNvPr id="5" name="Picture 4">
            <a:extLst>
              <a:ext uri="{FF2B5EF4-FFF2-40B4-BE49-F238E27FC236}">
                <a16:creationId xmlns:a16="http://schemas.microsoft.com/office/drawing/2014/main" id="{CB6CAD8F-A69F-B84B-843C-54F1701247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41803" y="3387328"/>
            <a:ext cx="3095625" cy="4953000"/>
          </a:xfrm>
          <a:prstGeom prst="rect">
            <a:avLst/>
          </a:prstGeom>
        </p:spPr>
      </p:pic>
    </p:spTree>
    <p:extLst>
      <p:ext uri="{BB962C8B-B14F-4D97-AF65-F5344CB8AC3E}">
        <p14:creationId xmlns:p14="http://schemas.microsoft.com/office/powerpoint/2010/main" val="1618272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29E-3C70-EC4A-4E0F-8C1F233EDC4D}"/>
              </a:ext>
            </a:extLst>
          </p:cNvPr>
          <p:cNvSpPr>
            <a:spLocks noGrp="1"/>
          </p:cNvSpPr>
          <p:nvPr>
            <p:ph type="title"/>
          </p:nvPr>
        </p:nvSpPr>
        <p:spPr/>
        <p:txBody>
          <a:bodyPr/>
          <a:lstStyle/>
          <a:p>
            <a:r>
              <a:rPr lang="en-US" dirty="0"/>
              <a:t>Don’t forget our class web site</a:t>
            </a:r>
          </a:p>
        </p:txBody>
      </p:sp>
      <p:sp>
        <p:nvSpPr>
          <p:cNvPr id="3" name="Content Placeholder 2">
            <a:extLst>
              <a:ext uri="{FF2B5EF4-FFF2-40B4-BE49-F238E27FC236}">
                <a16:creationId xmlns:a16="http://schemas.microsoft.com/office/drawing/2014/main" id="{AE0E7C11-8F53-57F5-9DF0-A9CE83338071}"/>
              </a:ext>
            </a:extLst>
          </p:cNvPr>
          <p:cNvSpPr>
            <a:spLocks noGrp="1"/>
          </p:cNvSpPr>
          <p:nvPr>
            <p:ph idx="1"/>
          </p:nvPr>
        </p:nvSpPr>
        <p:spPr/>
        <p:txBody>
          <a:bodyPr>
            <a:normAutofit/>
          </a:bodyPr>
          <a:lstStyle/>
          <a:p>
            <a:r>
              <a:rPr lang="en-US" dirty="0">
                <a:hlinkClick r:id="rId2">
                  <a:extLst>
                    <a:ext uri="{A12FA001-AC4F-418D-AE19-62706E023703}">
                      <ahyp:hlinkClr xmlns:ahyp="http://schemas.microsoft.com/office/drawing/2018/hyperlinkcolor" val="tx"/>
                    </a:ext>
                  </a:extLst>
                </a:hlinkClick>
              </a:rPr>
              <a:t>https://class.hillvt.com/2024/07/02/VPNRA.html</a:t>
            </a:r>
            <a:endParaRPr lang="en-US" dirty="0"/>
          </a:p>
          <a:p>
            <a:r>
              <a:rPr lang="en-US" dirty="0"/>
              <a:t>That’s the link you got in the invite.</a:t>
            </a:r>
          </a:p>
          <a:p>
            <a:pPr lvl="1"/>
            <a:r>
              <a:rPr lang="en-US" dirty="0"/>
              <a:t>Have a look now if you haven’t already</a:t>
            </a:r>
          </a:p>
          <a:p>
            <a:pPr lvl="1"/>
            <a:r>
              <a:rPr lang="en-US" dirty="0"/>
              <a:t>If you have already, what are your thoughts?</a:t>
            </a:r>
          </a:p>
          <a:p>
            <a:r>
              <a:rPr lang="en-US" dirty="0"/>
              <a:t>I’ll update this page at least daily.</a:t>
            </a:r>
          </a:p>
          <a:p>
            <a:r>
              <a:rPr lang="en-US" dirty="0"/>
              <a:t>We’ll use it to keep track of “extra” things we talk about</a:t>
            </a:r>
          </a:p>
          <a:p>
            <a:pPr lvl="1"/>
            <a:r>
              <a:rPr lang="en-US" dirty="0"/>
              <a:t>The course book is fine, but this class tends to novel topics</a:t>
            </a:r>
          </a:p>
          <a:p>
            <a:r>
              <a:rPr lang="en-US" dirty="0"/>
              <a:t>You can return to it for at least a few weeks after our class</a:t>
            </a:r>
          </a:p>
          <a:p>
            <a:r>
              <a:rPr lang="en-US" dirty="0"/>
              <a:t>You may always ask me later for the links, too</a:t>
            </a:r>
          </a:p>
          <a:p>
            <a:endParaRPr lang="en-US" dirty="0"/>
          </a:p>
          <a:p>
            <a:pPr lvl="1"/>
            <a:endParaRPr lang="en-US" dirty="0"/>
          </a:p>
        </p:txBody>
      </p:sp>
    </p:spTree>
    <p:extLst>
      <p:ext uri="{BB962C8B-B14F-4D97-AF65-F5344CB8AC3E}">
        <p14:creationId xmlns:p14="http://schemas.microsoft.com/office/powerpoint/2010/main" val="469499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5D006156-B7EF-0B48-9DCF-8587411C86E2}"/>
              </a:ext>
            </a:extLst>
          </p:cNvPr>
          <p:cNvCxnSpPr/>
          <p:nvPr/>
        </p:nvCxnSpPr>
        <p:spPr>
          <a:xfrm>
            <a:off x="3684930" y="5648504"/>
            <a:ext cx="11918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E8F6A-F190-374B-9E4A-7DB7A4B80E9C}"/>
              </a:ext>
            </a:extLst>
          </p:cNvPr>
          <p:cNvSpPr>
            <a:spLocks noGrp="1"/>
          </p:cNvSpPr>
          <p:nvPr>
            <p:ph type="title"/>
          </p:nvPr>
        </p:nvSpPr>
        <p:spPr/>
        <p:txBody>
          <a:bodyPr/>
          <a:lstStyle/>
          <a:p>
            <a:r>
              <a:rPr lang="en-US" dirty="0"/>
              <a:t>Split Tunnels</a:t>
            </a:r>
          </a:p>
        </p:txBody>
      </p:sp>
      <p:sp>
        <p:nvSpPr>
          <p:cNvPr id="4" name="Cloud">
            <a:extLst>
              <a:ext uri="{FF2B5EF4-FFF2-40B4-BE49-F238E27FC236}">
                <a16:creationId xmlns:a16="http://schemas.microsoft.com/office/drawing/2014/main" id="{13B3F0DB-0138-C043-B27B-495D7208E859}"/>
              </a:ext>
            </a:extLst>
          </p:cNvPr>
          <p:cNvSpPr>
            <a:spLocks noChangeAspect="1" noEditPoints="1" noChangeArrowheads="1"/>
          </p:cNvSpPr>
          <p:nvPr/>
        </p:nvSpPr>
        <p:spPr bwMode="auto">
          <a:xfrm>
            <a:off x="8835407" y="4299810"/>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2" name="Picture 11">
            <a:extLst>
              <a:ext uri="{FF2B5EF4-FFF2-40B4-BE49-F238E27FC236}">
                <a16:creationId xmlns:a16="http://schemas.microsoft.com/office/drawing/2014/main" id="{E56F134F-8A28-BA48-8166-644E8A276935}"/>
              </a:ext>
            </a:extLst>
          </p:cNvPr>
          <p:cNvPicPr>
            <a:picLocks noChangeAspect="1"/>
          </p:cNvPicPr>
          <p:nvPr/>
        </p:nvPicPr>
        <p:blipFill>
          <a:blip r:embed="rId2"/>
          <a:stretch>
            <a:fillRect/>
          </a:stretch>
        </p:blipFill>
        <p:spPr>
          <a:xfrm>
            <a:off x="4742600" y="5460178"/>
            <a:ext cx="1175638" cy="493768"/>
          </a:xfrm>
          <a:prstGeom prst="rect">
            <a:avLst/>
          </a:prstGeom>
        </p:spPr>
      </p:pic>
      <p:pic>
        <p:nvPicPr>
          <p:cNvPr id="16" name="Picture 15">
            <a:extLst>
              <a:ext uri="{FF2B5EF4-FFF2-40B4-BE49-F238E27FC236}">
                <a16:creationId xmlns:a16="http://schemas.microsoft.com/office/drawing/2014/main" id="{BEDB9837-D2D7-524F-A80C-FDC226A7FC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02071" y="2807770"/>
            <a:ext cx="1434240" cy="1434240"/>
          </a:xfrm>
          <a:prstGeom prst="rect">
            <a:avLst/>
          </a:prstGeom>
        </p:spPr>
      </p:pic>
      <p:pic>
        <p:nvPicPr>
          <p:cNvPr id="18" name="Picture 17">
            <a:extLst>
              <a:ext uri="{FF2B5EF4-FFF2-40B4-BE49-F238E27FC236}">
                <a16:creationId xmlns:a16="http://schemas.microsoft.com/office/drawing/2014/main" id="{512265B2-13B7-D644-A81B-04BEAF3CDB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4320" y="6931819"/>
            <a:ext cx="1346200" cy="1346200"/>
          </a:xfrm>
          <a:prstGeom prst="rect">
            <a:avLst/>
          </a:prstGeom>
        </p:spPr>
      </p:pic>
      <p:pic>
        <p:nvPicPr>
          <p:cNvPr id="22" name="Content Placeholder 21">
            <a:extLst>
              <a:ext uri="{FF2B5EF4-FFF2-40B4-BE49-F238E27FC236}">
                <a16:creationId xmlns:a16="http://schemas.microsoft.com/office/drawing/2014/main" id="{731AB07C-52F1-474D-BF00-383FB0C7D95F}"/>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13484176" y="1624243"/>
            <a:ext cx="3040288" cy="2569044"/>
          </a:xfrm>
        </p:spPr>
      </p:pic>
      <p:sp>
        <p:nvSpPr>
          <p:cNvPr id="26" name="Freeform 25">
            <a:extLst>
              <a:ext uri="{FF2B5EF4-FFF2-40B4-BE49-F238E27FC236}">
                <a16:creationId xmlns:a16="http://schemas.microsoft.com/office/drawing/2014/main" id="{BDE63DCD-F786-B645-9B6C-5C9106D892D1}"/>
              </a:ext>
            </a:extLst>
          </p:cNvPr>
          <p:cNvSpPr/>
          <p:nvPr/>
        </p:nvSpPr>
        <p:spPr>
          <a:xfrm>
            <a:off x="8705850" y="3543300"/>
            <a:ext cx="5581650" cy="2038350"/>
          </a:xfrm>
          <a:custGeom>
            <a:avLst/>
            <a:gdLst>
              <a:gd name="connsiteX0" fmla="*/ 0 w 5581650"/>
              <a:gd name="connsiteY0" fmla="*/ 2038350 h 2038350"/>
              <a:gd name="connsiteX1" fmla="*/ 3638550 w 5581650"/>
              <a:gd name="connsiteY1" fmla="*/ 1581150 h 2038350"/>
              <a:gd name="connsiteX2" fmla="*/ 5581650 w 5581650"/>
              <a:gd name="connsiteY2" fmla="*/ 0 h 2038350"/>
            </a:gdLst>
            <a:ahLst/>
            <a:cxnLst>
              <a:cxn ang="0">
                <a:pos x="connsiteX0" y="connsiteY0"/>
              </a:cxn>
              <a:cxn ang="0">
                <a:pos x="connsiteX1" y="connsiteY1"/>
              </a:cxn>
              <a:cxn ang="0">
                <a:pos x="connsiteX2" y="connsiteY2"/>
              </a:cxn>
            </a:cxnLst>
            <a:rect l="l" t="t" r="r" b="b"/>
            <a:pathLst>
              <a:path w="5581650" h="2038350">
                <a:moveTo>
                  <a:pt x="0" y="2038350"/>
                </a:moveTo>
                <a:cubicBezTo>
                  <a:pt x="1354137" y="1979612"/>
                  <a:pt x="2708275" y="1920875"/>
                  <a:pt x="3638550" y="1581150"/>
                </a:cubicBezTo>
                <a:cubicBezTo>
                  <a:pt x="4568825" y="1241425"/>
                  <a:pt x="5075237" y="620712"/>
                  <a:pt x="5581650" y="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B63A50F-5778-1048-979B-51818AF1EB9F}"/>
              </a:ext>
            </a:extLst>
          </p:cNvPr>
          <p:cNvSpPr/>
          <p:nvPr/>
        </p:nvSpPr>
        <p:spPr>
          <a:xfrm>
            <a:off x="8782050" y="5676900"/>
            <a:ext cx="6019800" cy="1638300"/>
          </a:xfrm>
          <a:custGeom>
            <a:avLst/>
            <a:gdLst>
              <a:gd name="connsiteX0" fmla="*/ 0 w 6019800"/>
              <a:gd name="connsiteY0" fmla="*/ 0 h 1638300"/>
              <a:gd name="connsiteX1" fmla="*/ 3790950 w 6019800"/>
              <a:gd name="connsiteY1" fmla="*/ 457200 h 1638300"/>
              <a:gd name="connsiteX2" fmla="*/ 6019800 w 6019800"/>
              <a:gd name="connsiteY2" fmla="*/ 1638300 h 1638300"/>
            </a:gdLst>
            <a:ahLst/>
            <a:cxnLst>
              <a:cxn ang="0">
                <a:pos x="connsiteX0" y="connsiteY0"/>
              </a:cxn>
              <a:cxn ang="0">
                <a:pos x="connsiteX1" y="connsiteY1"/>
              </a:cxn>
              <a:cxn ang="0">
                <a:pos x="connsiteX2" y="connsiteY2"/>
              </a:cxn>
            </a:cxnLst>
            <a:rect l="l" t="t" r="r" b="b"/>
            <a:pathLst>
              <a:path w="6019800" h="1638300">
                <a:moveTo>
                  <a:pt x="0" y="0"/>
                </a:moveTo>
                <a:cubicBezTo>
                  <a:pt x="1393825" y="92075"/>
                  <a:pt x="2787650" y="184150"/>
                  <a:pt x="3790950" y="457200"/>
                </a:cubicBezTo>
                <a:cubicBezTo>
                  <a:pt x="4794250" y="730250"/>
                  <a:pt x="5407025" y="1184275"/>
                  <a:pt x="6019800" y="1638300"/>
                </a:cubicBezTo>
              </a:path>
            </a:pathLst>
          </a:cu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5AD151E0-8ED5-4B4D-B786-7052B33E0EA8}"/>
              </a:ext>
            </a:extLst>
          </p:cNvPr>
          <p:cNvSpPr/>
          <p:nvPr/>
        </p:nvSpPr>
        <p:spPr>
          <a:xfrm rot="5400000">
            <a:off x="7221407" y="4161249"/>
            <a:ext cx="283695" cy="28900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66E3213-160E-DD4F-9CF5-BD135C459A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438811" y="7000101"/>
            <a:ext cx="2508738" cy="2038350"/>
          </a:xfrm>
          <a:prstGeom prst="rect">
            <a:avLst/>
          </a:prstGeom>
        </p:spPr>
      </p:pic>
      <p:sp>
        <p:nvSpPr>
          <p:cNvPr id="30" name="TextBox 29">
            <a:extLst>
              <a:ext uri="{FF2B5EF4-FFF2-40B4-BE49-F238E27FC236}">
                <a16:creationId xmlns:a16="http://schemas.microsoft.com/office/drawing/2014/main" id="{4C3438A5-8E5D-924F-94F5-037C87222D50}"/>
              </a:ext>
            </a:extLst>
          </p:cNvPr>
          <p:cNvSpPr txBox="1"/>
          <p:nvPr/>
        </p:nvSpPr>
        <p:spPr>
          <a:xfrm>
            <a:off x="2908336" y="6985144"/>
            <a:ext cx="7264363" cy="3046988"/>
          </a:xfrm>
          <a:prstGeom prst="rect">
            <a:avLst/>
          </a:prstGeom>
          <a:noFill/>
        </p:spPr>
        <p:txBody>
          <a:bodyPr wrap="square" rtlCol="0">
            <a:spAutoFit/>
          </a:bodyPr>
          <a:lstStyle/>
          <a:p>
            <a:r>
              <a:rPr lang="en-US" sz="2400" b="1" dirty="0"/>
              <a:t>Considerations:</a:t>
            </a:r>
          </a:p>
          <a:p>
            <a:pPr marL="285750" indent="-285750">
              <a:buFontTx/>
              <a:buChar char="-"/>
            </a:pPr>
            <a:r>
              <a:rPr lang="en-US" sz="2400" dirty="0"/>
              <a:t>Security concerns from “back door” access</a:t>
            </a:r>
          </a:p>
          <a:p>
            <a:pPr marL="285750" indent="-285750">
              <a:buFontTx/>
              <a:buChar char="-"/>
            </a:pPr>
            <a:r>
              <a:rPr lang="en-US" sz="2400" dirty="0"/>
              <a:t>Cypher / key length adjustments in encryption</a:t>
            </a:r>
          </a:p>
          <a:p>
            <a:pPr marL="285750" indent="-285750">
              <a:buFontTx/>
              <a:buChar char="-"/>
            </a:pPr>
            <a:r>
              <a:rPr lang="en-US" sz="2400" dirty="0"/>
              <a:t>Improved tunnel routing / traffic selection</a:t>
            </a:r>
          </a:p>
          <a:p>
            <a:pPr marL="285750" indent="-285750">
              <a:buFontTx/>
              <a:buChar char="-"/>
            </a:pPr>
            <a:r>
              <a:rPr lang="en-US" sz="2400" dirty="0"/>
              <a:t>TCP tweaking</a:t>
            </a:r>
          </a:p>
          <a:p>
            <a:pPr marL="285750" indent="-285750">
              <a:buFontTx/>
              <a:buChar char="-"/>
            </a:pPr>
            <a:r>
              <a:rPr lang="en-US" sz="2400" dirty="0"/>
              <a:t>Different VPN Vendor?</a:t>
            </a:r>
          </a:p>
          <a:p>
            <a:pPr marL="285750" indent="-285750">
              <a:buFontTx/>
              <a:buChar char="-"/>
            </a:pPr>
            <a:r>
              <a:rPr lang="en-US" sz="2400" dirty="0"/>
              <a:t>New tech (SASE, AI, ML, ZTNA) in future</a:t>
            </a:r>
          </a:p>
          <a:p>
            <a:pPr marL="285750" indent="-285750">
              <a:buFontTx/>
              <a:buChar char="-"/>
            </a:pPr>
            <a:endParaRPr lang="en-US" sz="2400" dirty="0"/>
          </a:p>
        </p:txBody>
      </p:sp>
      <p:pic>
        <p:nvPicPr>
          <p:cNvPr id="32" name="Picture 31">
            <a:extLst>
              <a:ext uri="{FF2B5EF4-FFF2-40B4-BE49-F238E27FC236}">
                <a16:creationId xmlns:a16="http://schemas.microsoft.com/office/drawing/2014/main" id="{02D92378-094B-4245-86B4-51920616C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52566" y="4556304"/>
            <a:ext cx="2540000" cy="2222500"/>
          </a:xfrm>
          <a:prstGeom prst="rect">
            <a:avLst/>
          </a:prstGeom>
        </p:spPr>
      </p:pic>
    </p:spTree>
    <p:extLst>
      <p:ext uri="{BB962C8B-B14F-4D97-AF65-F5344CB8AC3E}">
        <p14:creationId xmlns:p14="http://schemas.microsoft.com/office/powerpoint/2010/main" val="10501824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A6A11-A538-8F4D-982D-38C4C548EECB}"/>
              </a:ext>
            </a:extLst>
          </p:cNvPr>
          <p:cNvSpPr>
            <a:spLocks noGrp="1"/>
          </p:cNvSpPr>
          <p:nvPr>
            <p:ph type="title"/>
          </p:nvPr>
        </p:nvSpPr>
        <p:spPr>
          <a:xfrm>
            <a:off x="1247775" y="2564608"/>
            <a:ext cx="17261898" cy="4279106"/>
          </a:xfrm>
        </p:spPr>
        <p:txBody>
          <a:bodyPr/>
          <a:lstStyle/>
          <a:p>
            <a:r>
              <a:rPr lang="en-US" dirty="0"/>
              <a:t>Examining VPN and</a:t>
            </a:r>
            <a:br>
              <a:rPr lang="en-US" dirty="0"/>
            </a:br>
            <a:r>
              <a:rPr lang="en-US" dirty="0"/>
              <a:t>Remote access </a:t>
            </a:r>
            <a:br>
              <a:rPr lang="en-US" dirty="0"/>
            </a:br>
            <a:r>
              <a:rPr lang="en-US" dirty="0"/>
              <a:t>bank deployments</a:t>
            </a:r>
          </a:p>
        </p:txBody>
      </p:sp>
      <p:sp>
        <p:nvSpPr>
          <p:cNvPr id="6" name="Subtitle 5">
            <a:extLst>
              <a:ext uri="{FF2B5EF4-FFF2-40B4-BE49-F238E27FC236}">
                <a16:creationId xmlns:a16="http://schemas.microsoft.com/office/drawing/2014/main" id="{34EA85A5-FA1B-3F40-B4BC-B8D2B571D804}"/>
              </a:ext>
            </a:extLst>
          </p:cNvPr>
          <p:cNvSpPr>
            <a:spLocks noGrp="1"/>
          </p:cNvSpPr>
          <p:nvPr>
            <p:ph type="body" idx="1"/>
          </p:nvPr>
        </p:nvSpPr>
        <p:spPr/>
        <p:txBody>
          <a:bodyPr/>
          <a:lstStyle/>
          <a:p>
            <a:r>
              <a:rPr lang="en-US" dirty="0"/>
              <a:t>Chapter 6</a:t>
            </a:r>
          </a:p>
        </p:txBody>
      </p:sp>
    </p:spTree>
    <p:extLst>
      <p:ext uri="{BB962C8B-B14F-4D97-AF65-F5344CB8AC3E}">
        <p14:creationId xmlns:p14="http://schemas.microsoft.com/office/powerpoint/2010/main" val="41142175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36D8E4-0F81-4DF7-FA8F-0FF9394CB3E8}"/>
              </a:ext>
            </a:extLst>
          </p:cNvPr>
          <p:cNvSpPr>
            <a:spLocks noGrp="1"/>
          </p:cNvSpPr>
          <p:nvPr>
            <p:ph type="title"/>
          </p:nvPr>
        </p:nvSpPr>
        <p:spPr/>
        <p:txBody>
          <a:bodyPr/>
          <a:lstStyle/>
          <a:p>
            <a:r>
              <a:rPr lang="en-US" dirty="0"/>
              <a:t>Authentication Requirements</a:t>
            </a:r>
          </a:p>
        </p:txBody>
      </p:sp>
      <p:sp>
        <p:nvSpPr>
          <p:cNvPr id="7" name="Content Placeholder 6">
            <a:extLst>
              <a:ext uri="{FF2B5EF4-FFF2-40B4-BE49-F238E27FC236}">
                <a16:creationId xmlns:a16="http://schemas.microsoft.com/office/drawing/2014/main" id="{B1DB434E-7B66-4EDE-DBEF-5A4DC33F61D4}"/>
              </a:ext>
            </a:extLst>
          </p:cNvPr>
          <p:cNvSpPr>
            <a:spLocks noGrp="1"/>
          </p:cNvSpPr>
          <p:nvPr>
            <p:ph sz="half" idx="1"/>
          </p:nvPr>
        </p:nvSpPr>
        <p:spPr/>
        <p:txBody>
          <a:bodyPr/>
          <a:lstStyle/>
          <a:p>
            <a:pPr marL="742950" indent="-742950">
              <a:buFont typeface="+mj-lt"/>
              <a:buAutoNum type="arabicPeriod"/>
            </a:pPr>
            <a:r>
              <a:rPr lang="en-US" dirty="0"/>
              <a:t>Strong MFA</a:t>
            </a:r>
          </a:p>
          <a:p>
            <a:pPr marL="742950" indent="-742950">
              <a:buFont typeface="+mj-lt"/>
              <a:buAutoNum type="arabicPeriod"/>
            </a:pPr>
            <a:r>
              <a:rPr lang="en-US" dirty="0"/>
              <a:t>Factor types in use</a:t>
            </a:r>
          </a:p>
          <a:p>
            <a:pPr marL="1428750" lvl="1" indent="-742950">
              <a:buFont typeface="+mj-lt"/>
              <a:buAutoNum type="arabicPeriod"/>
            </a:pPr>
            <a:r>
              <a:rPr lang="en-US" dirty="0"/>
              <a:t>Hardware tokens</a:t>
            </a:r>
          </a:p>
          <a:p>
            <a:pPr marL="1428750" lvl="1" indent="-742950">
              <a:buFont typeface="+mj-lt"/>
              <a:buAutoNum type="arabicPeriod"/>
            </a:pPr>
            <a:r>
              <a:rPr lang="en-US" dirty="0"/>
              <a:t>Phone apps</a:t>
            </a:r>
          </a:p>
          <a:p>
            <a:pPr marL="1428750" lvl="1" indent="-742950">
              <a:buFont typeface="+mj-lt"/>
              <a:buAutoNum type="arabicPeriod"/>
            </a:pPr>
            <a:r>
              <a:rPr lang="en-US" dirty="0"/>
              <a:t>Biometrics</a:t>
            </a:r>
          </a:p>
          <a:p>
            <a:pPr marL="1428750" lvl="1" indent="-742950">
              <a:buFont typeface="+mj-lt"/>
              <a:buAutoNum type="arabicPeriod"/>
            </a:pPr>
            <a:r>
              <a:rPr lang="en-US" dirty="0"/>
              <a:t>Passkeys</a:t>
            </a:r>
          </a:p>
          <a:p>
            <a:pPr marL="1428750" lvl="1" indent="-742950">
              <a:buFont typeface="+mj-lt"/>
              <a:buAutoNum type="arabicPeriod"/>
            </a:pPr>
            <a:endParaRPr lang="en-US" dirty="0"/>
          </a:p>
        </p:txBody>
      </p:sp>
      <p:sp>
        <p:nvSpPr>
          <p:cNvPr id="8" name="Content Placeholder 7">
            <a:extLst>
              <a:ext uri="{FF2B5EF4-FFF2-40B4-BE49-F238E27FC236}">
                <a16:creationId xmlns:a16="http://schemas.microsoft.com/office/drawing/2014/main" id="{2E84B7E1-F3FA-6FD5-B2C1-207295233C6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785431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D20F7-6D06-2FA2-DCD9-DC504EA23A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64D363-7557-A2CC-00DD-F3088D2C2FA7}"/>
              </a:ext>
            </a:extLst>
          </p:cNvPr>
          <p:cNvSpPr>
            <a:spLocks noGrp="1"/>
          </p:cNvSpPr>
          <p:nvPr>
            <p:ph type="title"/>
          </p:nvPr>
        </p:nvSpPr>
        <p:spPr/>
        <p:txBody>
          <a:bodyPr/>
          <a:lstStyle/>
          <a:p>
            <a:r>
              <a:rPr lang="en-US" dirty="0"/>
              <a:t>Role-based and Least-privilege access only	</a:t>
            </a:r>
          </a:p>
        </p:txBody>
      </p:sp>
      <p:sp>
        <p:nvSpPr>
          <p:cNvPr id="7" name="Content Placeholder 6">
            <a:extLst>
              <a:ext uri="{FF2B5EF4-FFF2-40B4-BE49-F238E27FC236}">
                <a16:creationId xmlns:a16="http://schemas.microsoft.com/office/drawing/2014/main" id="{08701B6C-0F7D-EB0B-EF03-41EC9C98FA71}"/>
              </a:ext>
            </a:extLst>
          </p:cNvPr>
          <p:cNvSpPr>
            <a:spLocks noGrp="1"/>
          </p:cNvSpPr>
          <p:nvPr>
            <p:ph sz="half" idx="1"/>
          </p:nvPr>
        </p:nvSpPr>
        <p:spPr/>
        <p:txBody>
          <a:bodyPr/>
          <a:lstStyle/>
          <a:p>
            <a:pPr marL="742950" indent="-742950">
              <a:buFont typeface="+mj-lt"/>
              <a:buAutoNum type="arabicPeriod"/>
            </a:pPr>
            <a:r>
              <a:rPr lang="en-US" dirty="0"/>
              <a:t>Role-based access controls</a:t>
            </a:r>
          </a:p>
          <a:p>
            <a:pPr marL="742950" indent="-742950">
              <a:buFont typeface="+mj-lt"/>
              <a:buAutoNum type="arabicPeriod"/>
            </a:pPr>
            <a:r>
              <a:rPr lang="en-US" dirty="0"/>
              <a:t>Group-based policies</a:t>
            </a:r>
          </a:p>
          <a:p>
            <a:pPr marL="742950" indent="-742950">
              <a:buFont typeface="+mj-lt"/>
              <a:buAutoNum type="arabicPeriod"/>
            </a:pPr>
            <a:r>
              <a:rPr lang="en-US" dirty="0"/>
              <a:t>No shared accounts</a:t>
            </a:r>
          </a:p>
          <a:p>
            <a:pPr marL="742950" indent="-742950">
              <a:buFont typeface="+mj-lt"/>
              <a:buAutoNum type="arabicPeriod"/>
            </a:pPr>
            <a:r>
              <a:rPr lang="en-US" dirty="0"/>
              <a:t>No direct admin/root access over VPN without jump boxes</a:t>
            </a:r>
          </a:p>
        </p:txBody>
      </p:sp>
      <p:sp>
        <p:nvSpPr>
          <p:cNvPr id="8" name="Content Placeholder 7">
            <a:extLst>
              <a:ext uri="{FF2B5EF4-FFF2-40B4-BE49-F238E27FC236}">
                <a16:creationId xmlns:a16="http://schemas.microsoft.com/office/drawing/2014/main" id="{63DB7652-5AC2-00D3-0F8F-67CE7169F53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71949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22A82-0F6F-6230-D93C-723777575AC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2A3F68F-774E-7265-8538-B3C0FD5AC356}"/>
              </a:ext>
            </a:extLst>
          </p:cNvPr>
          <p:cNvSpPr>
            <a:spLocks noGrp="1"/>
          </p:cNvSpPr>
          <p:nvPr>
            <p:ph type="title"/>
          </p:nvPr>
        </p:nvSpPr>
        <p:spPr/>
        <p:txBody>
          <a:bodyPr/>
          <a:lstStyle/>
          <a:p>
            <a:r>
              <a:rPr lang="en-US" dirty="0"/>
              <a:t>Comprehensive logging and monitoring</a:t>
            </a:r>
          </a:p>
        </p:txBody>
      </p:sp>
      <p:sp>
        <p:nvSpPr>
          <p:cNvPr id="7" name="Content Placeholder 6">
            <a:extLst>
              <a:ext uri="{FF2B5EF4-FFF2-40B4-BE49-F238E27FC236}">
                <a16:creationId xmlns:a16="http://schemas.microsoft.com/office/drawing/2014/main" id="{97185C4E-3AD6-88B1-353D-EEEB71807766}"/>
              </a:ext>
            </a:extLst>
          </p:cNvPr>
          <p:cNvSpPr>
            <a:spLocks noGrp="1"/>
          </p:cNvSpPr>
          <p:nvPr>
            <p:ph sz="half" idx="1"/>
          </p:nvPr>
        </p:nvSpPr>
        <p:spPr/>
        <p:txBody>
          <a:bodyPr>
            <a:normAutofit lnSpcReduction="10000"/>
          </a:bodyPr>
          <a:lstStyle/>
          <a:p>
            <a:pPr marL="742950" indent="-742950">
              <a:buFont typeface="+mj-lt"/>
              <a:buAutoNum type="arabicPeriod"/>
            </a:pPr>
            <a:r>
              <a:rPr lang="en-US" dirty="0"/>
              <a:t>VPN connection attempts (success/failure)</a:t>
            </a:r>
          </a:p>
          <a:p>
            <a:pPr marL="742950" indent="-742950">
              <a:buFont typeface="+mj-lt"/>
              <a:buAutoNum type="arabicPeriod"/>
            </a:pPr>
            <a:r>
              <a:rPr lang="en-US" dirty="0"/>
              <a:t>Duration</a:t>
            </a:r>
          </a:p>
          <a:p>
            <a:pPr marL="742950" indent="-742950">
              <a:buFont typeface="+mj-lt"/>
              <a:buAutoNum type="arabicPeriod"/>
            </a:pPr>
            <a:r>
              <a:rPr lang="en-US" dirty="0"/>
              <a:t>Source IPs</a:t>
            </a:r>
          </a:p>
          <a:p>
            <a:pPr marL="742950" indent="-742950">
              <a:buFont typeface="+mj-lt"/>
              <a:buAutoNum type="arabicPeriod"/>
            </a:pPr>
            <a:r>
              <a:rPr lang="en-US" dirty="0"/>
              <a:t>Privileged activity</a:t>
            </a:r>
          </a:p>
          <a:p>
            <a:pPr marL="742950" indent="-742950">
              <a:buFont typeface="+mj-lt"/>
              <a:buAutoNum type="arabicPeriod"/>
            </a:pPr>
            <a:r>
              <a:rPr lang="en-US" dirty="0"/>
              <a:t>File transfers or unusual internal movements</a:t>
            </a:r>
          </a:p>
          <a:p>
            <a:pPr marL="742950" indent="-742950">
              <a:buFont typeface="+mj-lt"/>
              <a:buAutoNum type="arabicPeriod"/>
            </a:pPr>
            <a:endParaRPr lang="en-US" dirty="0"/>
          </a:p>
          <a:p>
            <a:pPr marL="0" indent="0">
              <a:buNone/>
            </a:pPr>
            <a:r>
              <a:rPr lang="en-US" dirty="0"/>
              <a:t>Logs must feed into SIEM or other system with appropriate alerts.</a:t>
            </a:r>
          </a:p>
        </p:txBody>
      </p:sp>
      <p:sp>
        <p:nvSpPr>
          <p:cNvPr id="8" name="Content Placeholder 7">
            <a:extLst>
              <a:ext uri="{FF2B5EF4-FFF2-40B4-BE49-F238E27FC236}">
                <a16:creationId xmlns:a16="http://schemas.microsoft.com/office/drawing/2014/main" id="{8CDB03A5-9D9B-08A3-4EAC-A135F237F13B}"/>
              </a:ext>
            </a:extLst>
          </p:cNvPr>
          <p:cNvSpPr>
            <a:spLocks noGrp="1"/>
          </p:cNvSpPr>
          <p:nvPr>
            <p:ph sz="half" idx="2"/>
          </p:nvPr>
        </p:nvSpPr>
        <p:spPr/>
        <p:txBody>
          <a:bodyPr>
            <a:normAutofit lnSpcReduction="10000"/>
          </a:bodyPr>
          <a:lstStyle/>
          <a:p>
            <a:endParaRPr lang="en-US"/>
          </a:p>
        </p:txBody>
      </p:sp>
      <p:sp>
        <p:nvSpPr>
          <p:cNvPr id="2" name="TextBox 1">
            <a:extLst>
              <a:ext uri="{FF2B5EF4-FFF2-40B4-BE49-F238E27FC236}">
                <a16:creationId xmlns:a16="http://schemas.microsoft.com/office/drawing/2014/main" id="{E57777E4-04A1-34E7-E0EE-BF9A348E457A}"/>
              </a:ext>
            </a:extLst>
          </p:cNvPr>
          <p:cNvSpPr txBox="1"/>
          <p:nvPr/>
        </p:nvSpPr>
        <p:spPr>
          <a:xfrm>
            <a:off x="6617368" y="105877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115912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E3743-A509-4B59-A9D8-1FD1375FC6F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0B36F30-EDC0-3BA9-2416-005B87A51880}"/>
              </a:ext>
            </a:extLst>
          </p:cNvPr>
          <p:cNvSpPr>
            <a:spLocks noGrp="1"/>
          </p:cNvSpPr>
          <p:nvPr>
            <p:ph type="title"/>
          </p:nvPr>
        </p:nvSpPr>
        <p:spPr/>
        <p:txBody>
          <a:bodyPr/>
          <a:lstStyle/>
          <a:p>
            <a:r>
              <a:rPr lang="en-US" dirty="0"/>
              <a:t>Industry-standard Encryption</a:t>
            </a:r>
          </a:p>
        </p:txBody>
      </p:sp>
      <p:sp>
        <p:nvSpPr>
          <p:cNvPr id="7" name="Content Placeholder 6">
            <a:extLst>
              <a:ext uri="{FF2B5EF4-FFF2-40B4-BE49-F238E27FC236}">
                <a16:creationId xmlns:a16="http://schemas.microsoft.com/office/drawing/2014/main" id="{4DB16C3B-A516-D497-B1FE-2081E5F44F62}"/>
              </a:ext>
            </a:extLst>
          </p:cNvPr>
          <p:cNvSpPr>
            <a:spLocks noGrp="1"/>
          </p:cNvSpPr>
          <p:nvPr>
            <p:ph sz="half" idx="1"/>
          </p:nvPr>
        </p:nvSpPr>
        <p:spPr/>
        <p:txBody>
          <a:bodyPr/>
          <a:lstStyle/>
          <a:p>
            <a:pPr marL="742950" indent="-742950">
              <a:buFont typeface="+mj-lt"/>
              <a:buAutoNum type="arabicPeriod"/>
            </a:pPr>
            <a:r>
              <a:rPr lang="en-US" dirty="0"/>
              <a:t>Strong AES or ChaCha20 encryption</a:t>
            </a:r>
          </a:p>
          <a:p>
            <a:pPr marL="742950" indent="-742950">
              <a:buFont typeface="+mj-lt"/>
              <a:buAutoNum type="arabicPeriod"/>
            </a:pPr>
            <a:r>
              <a:rPr lang="en-US" dirty="0"/>
              <a:t>SHA-2 or better hashing</a:t>
            </a:r>
          </a:p>
          <a:p>
            <a:pPr marL="742950" indent="-742950">
              <a:buFont typeface="+mj-lt"/>
              <a:buAutoNum type="arabicPeriod"/>
            </a:pPr>
            <a:r>
              <a:rPr lang="en-US" dirty="0"/>
              <a:t>Elliptic-curve or 2048+ RSA keys</a:t>
            </a:r>
          </a:p>
          <a:p>
            <a:pPr marL="0" indent="0">
              <a:buNone/>
            </a:pPr>
            <a:r>
              <a:rPr lang="en-US" dirty="0"/>
              <a:t>Deprecated algorithms (MD5, SHA-1, weak TLS, PPTP, L2TP without IPsec) are red flags.</a:t>
            </a:r>
          </a:p>
        </p:txBody>
      </p:sp>
      <p:sp>
        <p:nvSpPr>
          <p:cNvPr id="8" name="Content Placeholder 7">
            <a:extLst>
              <a:ext uri="{FF2B5EF4-FFF2-40B4-BE49-F238E27FC236}">
                <a16:creationId xmlns:a16="http://schemas.microsoft.com/office/drawing/2014/main" id="{9B12315F-F022-975A-F05D-E8D2847CC6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6271815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AE8D5-32CA-12B2-5674-D7EC78AC2F3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FCEF8B0-282A-7F25-AC89-8797DFBF9144}"/>
              </a:ext>
            </a:extLst>
          </p:cNvPr>
          <p:cNvSpPr>
            <a:spLocks noGrp="1"/>
          </p:cNvSpPr>
          <p:nvPr>
            <p:ph type="title"/>
          </p:nvPr>
        </p:nvSpPr>
        <p:spPr/>
        <p:txBody>
          <a:bodyPr/>
          <a:lstStyle/>
          <a:p>
            <a:r>
              <a:rPr lang="en-US" dirty="0"/>
              <a:t>“Default-deny” (conservative) Configurations</a:t>
            </a:r>
          </a:p>
        </p:txBody>
      </p:sp>
      <p:sp>
        <p:nvSpPr>
          <p:cNvPr id="7" name="Content Placeholder 6">
            <a:extLst>
              <a:ext uri="{FF2B5EF4-FFF2-40B4-BE49-F238E27FC236}">
                <a16:creationId xmlns:a16="http://schemas.microsoft.com/office/drawing/2014/main" id="{A50FF0DF-B1DB-46C1-2776-325493CD1488}"/>
              </a:ext>
            </a:extLst>
          </p:cNvPr>
          <p:cNvSpPr>
            <a:spLocks noGrp="1"/>
          </p:cNvSpPr>
          <p:nvPr>
            <p:ph sz="half" idx="1"/>
          </p:nvPr>
        </p:nvSpPr>
        <p:spPr/>
        <p:txBody>
          <a:bodyPr/>
          <a:lstStyle/>
          <a:p>
            <a:pPr marL="742950" indent="-742950">
              <a:buFont typeface="+mj-lt"/>
              <a:buAutoNum type="arabicPeriod"/>
            </a:pPr>
            <a:r>
              <a:rPr lang="en-US" dirty="0"/>
              <a:t>Split tunneling is disabled unless justified and controlled</a:t>
            </a:r>
          </a:p>
          <a:p>
            <a:pPr marL="742950" indent="-742950">
              <a:buFont typeface="+mj-lt"/>
              <a:buAutoNum type="arabicPeriod"/>
            </a:pPr>
            <a:r>
              <a:rPr lang="en-US" dirty="0"/>
              <a:t>Access is restricted to defined internal subnets</a:t>
            </a:r>
          </a:p>
          <a:p>
            <a:pPr marL="742950" indent="-742950">
              <a:buFont typeface="+mj-lt"/>
              <a:buAutoNum type="arabicPeriod"/>
            </a:pPr>
            <a:r>
              <a:rPr lang="en-US" dirty="0"/>
              <a:t>Firewall rules tightly limit remote users</a:t>
            </a:r>
          </a:p>
          <a:p>
            <a:pPr marL="0" indent="0">
              <a:buNone/>
            </a:pPr>
            <a:r>
              <a:rPr lang="en-US" dirty="0"/>
              <a:t>VPNs should not expose the entire internal bank network.</a:t>
            </a:r>
          </a:p>
          <a:p>
            <a:pPr marL="0" indent="0">
              <a:buNone/>
            </a:pPr>
            <a:endParaRPr lang="en-US" dirty="0"/>
          </a:p>
        </p:txBody>
      </p:sp>
      <p:sp>
        <p:nvSpPr>
          <p:cNvPr id="8" name="Content Placeholder 7">
            <a:extLst>
              <a:ext uri="{FF2B5EF4-FFF2-40B4-BE49-F238E27FC236}">
                <a16:creationId xmlns:a16="http://schemas.microsoft.com/office/drawing/2014/main" id="{E1341A7E-0DC7-15BC-682B-AA80E4A818C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183699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C457D-2079-7E7A-29A7-2E621E0B648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F7B311C-3515-6355-943E-C45E37D6A484}"/>
              </a:ext>
            </a:extLst>
          </p:cNvPr>
          <p:cNvSpPr>
            <a:spLocks noGrp="1"/>
          </p:cNvSpPr>
          <p:nvPr>
            <p:ph type="title"/>
          </p:nvPr>
        </p:nvSpPr>
        <p:spPr/>
        <p:txBody>
          <a:bodyPr/>
          <a:lstStyle/>
          <a:p>
            <a:r>
              <a:rPr lang="en-US" dirty="0"/>
              <a:t>Third-party access control and auditing</a:t>
            </a:r>
          </a:p>
        </p:txBody>
      </p:sp>
      <p:sp>
        <p:nvSpPr>
          <p:cNvPr id="7" name="Content Placeholder 6">
            <a:extLst>
              <a:ext uri="{FF2B5EF4-FFF2-40B4-BE49-F238E27FC236}">
                <a16:creationId xmlns:a16="http://schemas.microsoft.com/office/drawing/2014/main" id="{F4A318F9-4854-A981-D0A3-80A01FECDC8C}"/>
              </a:ext>
            </a:extLst>
          </p:cNvPr>
          <p:cNvSpPr>
            <a:spLocks noGrp="1"/>
          </p:cNvSpPr>
          <p:nvPr>
            <p:ph sz="half" idx="1"/>
          </p:nvPr>
        </p:nvSpPr>
        <p:spPr/>
        <p:txBody>
          <a:bodyPr>
            <a:normAutofit fontScale="92500" lnSpcReduction="10000"/>
          </a:bodyPr>
          <a:lstStyle/>
          <a:p>
            <a:pPr marL="742950" indent="-742950">
              <a:buFont typeface="+mj-lt"/>
              <a:buAutoNum type="arabicPeriod"/>
            </a:pPr>
            <a:r>
              <a:rPr lang="en-US" dirty="0"/>
              <a:t>Time-limited access</a:t>
            </a:r>
          </a:p>
          <a:p>
            <a:pPr marL="742950" indent="-742950">
              <a:buFont typeface="+mj-lt"/>
              <a:buAutoNum type="arabicPeriod"/>
            </a:pPr>
            <a:r>
              <a:rPr lang="en-US" dirty="0"/>
              <a:t>Session recording</a:t>
            </a:r>
          </a:p>
          <a:p>
            <a:pPr marL="742950" indent="-742950">
              <a:buFont typeface="+mj-lt"/>
              <a:buAutoNum type="arabicPeriod"/>
            </a:pPr>
            <a:r>
              <a:rPr lang="en-US" dirty="0"/>
              <a:t>MFA</a:t>
            </a:r>
          </a:p>
          <a:p>
            <a:pPr marL="742950" indent="-742950">
              <a:buFont typeface="+mj-lt"/>
              <a:buAutoNum type="arabicPeriod"/>
            </a:pPr>
            <a:r>
              <a:rPr lang="en-US" dirty="0"/>
              <a:t>Activity logging</a:t>
            </a:r>
          </a:p>
          <a:p>
            <a:pPr marL="742950" indent="-742950">
              <a:buFont typeface="+mj-lt"/>
              <a:buAutoNum type="arabicPeriod"/>
            </a:pPr>
            <a:r>
              <a:rPr lang="en-US" dirty="0"/>
              <a:t>Contractual restrictions</a:t>
            </a:r>
          </a:p>
          <a:p>
            <a:pPr marL="742950" indent="-742950">
              <a:buFont typeface="+mj-lt"/>
              <a:buAutoNum type="arabicPeriod"/>
            </a:pPr>
            <a:r>
              <a:rPr lang="en-US" dirty="0"/>
              <a:t>No persistent accounts</a:t>
            </a:r>
          </a:p>
          <a:p>
            <a:pPr marL="742950" indent="-742950">
              <a:buFont typeface="+mj-lt"/>
              <a:buAutoNum type="arabicPeriod"/>
            </a:pPr>
            <a:endParaRPr lang="en-US" dirty="0"/>
          </a:p>
          <a:p>
            <a:pPr marL="0" indent="0">
              <a:buNone/>
            </a:pPr>
            <a:r>
              <a:rPr lang="en-US" dirty="0"/>
              <a:t>Should align with FFIEC Third-Party Guidance and </a:t>
            </a:r>
            <a:r>
              <a:rPr lang="en-US" dirty="0" err="1"/>
              <a:t>InTREx</a:t>
            </a:r>
            <a:r>
              <a:rPr lang="en-US" dirty="0"/>
              <a:t>-Cyber priorities.</a:t>
            </a:r>
          </a:p>
        </p:txBody>
      </p:sp>
      <p:sp>
        <p:nvSpPr>
          <p:cNvPr id="8" name="Content Placeholder 7">
            <a:extLst>
              <a:ext uri="{FF2B5EF4-FFF2-40B4-BE49-F238E27FC236}">
                <a16:creationId xmlns:a16="http://schemas.microsoft.com/office/drawing/2014/main" id="{605E4A70-A206-7044-9517-16964FEBAE7B}"/>
              </a:ext>
            </a:extLst>
          </p:cNvPr>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24419977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EAF81-7883-593B-88CD-30F64500D9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1FCAD4F-186A-1AE1-DBE2-B7E1C5E31807}"/>
              </a:ext>
            </a:extLst>
          </p:cNvPr>
          <p:cNvSpPr>
            <a:spLocks noGrp="1"/>
          </p:cNvSpPr>
          <p:nvPr>
            <p:ph type="title"/>
          </p:nvPr>
        </p:nvSpPr>
        <p:spPr/>
        <p:txBody>
          <a:bodyPr/>
          <a:lstStyle/>
          <a:p>
            <a:r>
              <a:rPr lang="en-US" dirty="0"/>
              <a:t>Endpoint security enforced before connecting</a:t>
            </a:r>
          </a:p>
        </p:txBody>
      </p:sp>
      <p:sp>
        <p:nvSpPr>
          <p:cNvPr id="7" name="Content Placeholder 6">
            <a:extLst>
              <a:ext uri="{FF2B5EF4-FFF2-40B4-BE49-F238E27FC236}">
                <a16:creationId xmlns:a16="http://schemas.microsoft.com/office/drawing/2014/main" id="{0193FC58-8EE5-21FB-D4BB-4DCE4A85480F}"/>
              </a:ext>
            </a:extLst>
          </p:cNvPr>
          <p:cNvSpPr>
            <a:spLocks noGrp="1"/>
          </p:cNvSpPr>
          <p:nvPr>
            <p:ph sz="half" idx="1"/>
          </p:nvPr>
        </p:nvSpPr>
        <p:spPr/>
        <p:txBody>
          <a:bodyPr>
            <a:normAutofit/>
          </a:bodyPr>
          <a:lstStyle/>
          <a:p>
            <a:pPr marL="742950" indent="-742950">
              <a:buFont typeface="+mj-lt"/>
              <a:buAutoNum type="arabicPeriod"/>
            </a:pPr>
            <a:r>
              <a:rPr lang="en-US" dirty="0"/>
              <a:t>Device posture checks (patch level, antivirus/EDR, disk encryption)</a:t>
            </a:r>
          </a:p>
          <a:p>
            <a:pPr marL="742950" indent="-742950">
              <a:buFont typeface="+mj-lt"/>
              <a:buAutoNum type="arabicPeriod"/>
            </a:pPr>
            <a:r>
              <a:rPr lang="en-US" dirty="0"/>
              <a:t>No BYOD unless hardened and controlled</a:t>
            </a:r>
          </a:p>
          <a:p>
            <a:pPr marL="742950" indent="-742950">
              <a:buFont typeface="+mj-lt"/>
              <a:buAutoNum type="arabicPeriod"/>
            </a:pPr>
            <a:r>
              <a:rPr lang="en-US" dirty="0"/>
              <a:t>Automatic lockouts for non-compliant devices</a:t>
            </a:r>
          </a:p>
          <a:p>
            <a:pPr marL="742950" indent="-742950">
              <a:buFont typeface="+mj-lt"/>
              <a:buAutoNum type="arabicPeriod"/>
            </a:pPr>
            <a:r>
              <a:rPr lang="en-US" dirty="0"/>
              <a:t>Mobile device management (MDM) for remote employees</a:t>
            </a:r>
          </a:p>
        </p:txBody>
      </p:sp>
      <p:sp>
        <p:nvSpPr>
          <p:cNvPr id="8" name="Content Placeholder 7">
            <a:extLst>
              <a:ext uri="{FF2B5EF4-FFF2-40B4-BE49-F238E27FC236}">
                <a16:creationId xmlns:a16="http://schemas.microsoft.com/office/drawing/2014/main" id="{C5575519-06A7-BD87-00C2-0D3F56D0C36C}"/>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35158408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DF525-D5DE-0B77-51EA-7B7AC051F4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67A14BC-B9D3-DB42-46FA-3555DD207A8B}"/>
              </a:ext>
            </a:extLst>
          </p:cNvPr>
          <p:cNvSpPr>
            <a:spLocks noGrp="1"/>
          </p:cNvSpPr>
          <p:nvPr>
            <p:ph type="title"/>
          </p:nvPr>
        </p:nvSpPr>
        <p:spPr/>
        <p:txBody>
          <a:bodyPr/>
          <a:lstStyle/>
          <a:p>
            <a:r>
              <a:rPr lang="en-US" dirty="0"/>
              <a:t>Remote Desktop only behind VPN</a:t>
            </a:r>
          </a:p>
        </p:txBody>
      </p:sp>
      <p:sp>
        <p:nvSpPr>
          <p:cNvPr id="7" name="Content Placeholder 6">
            <a:extLst>
              <a:ext uri="{FF2B5EF4-FFF2-40B4-BE49-F238E27FC236}">
                <a16:creationId xmlns:a16="http://schemas.microsoft.com/office/drawing/2014/main" id="{6FCA925E-B660-E1A0-C10D-3BD4266307B0}"/>
              </a:ext>
            </a:extLst>
          </p:cNvPr>
          <p:cNvSpPr>
            <a:spLocks noGrp="1"/>
          </p:cNvSpPr>
          <p:nvPr>
            <p:ph sz="half" idx="1"/>
          </p:nvPr>
        </p:nvSpPr>
        <p:spPr/>
        <p:txBody>
          <a:bodyPr>
            <a:normAutofit/>
          </a:bodyPr>
          <a:lstStyle/>
          <a:p>
            <a:pPr marL="742950" indent="-742950">
              <a:buFont typeface="+mj-lt"/>
              <a:buAutoNum type="arabicPeriod"/>
            </a:pPr>
            <a:r>
              <a:rPr lang="en-US" dirty="0"/>
              <a:t>RDP only accessible after VPN connection</a:t>
            </a:r>
          </a:p>
          <a:p>
            <a:pPr marL="742950" indent="-742950">
              <a:buFont typeface="+mj-lt"/>
              <a:buAutoNum type="arabicPeriod"/>
            </a:pPr>
            <a:r>
              <a:rPr lang="en-US" dirty="0"/>
              <a:t>Network-level authentication (NLA)</a:t>
            </a:r>
          </a:p>
          <a:p>
            <a:pPr marL="742950" indent="-742950">
              <a:buFont typeface="+mj-lt"/>
              <a:buAutoNum type="arabicPeriod"/>
            </a:pPr>
            <a:r>
              <a:rPr lang="en-US" dirty="0"/>
              <a:t>Strong session timeouts</a:t>
            </a:r>
          </a:p>
          <a:p>
            <a:pPr marL="742950" indent="-742950">
              <a:buFont typeface="+mj-lt"/>
              <a:buAutoNum type="arabicPeriod"/>
            </a:pPr>
            <a:endParaRPr lang="en-US" dirty="0"/>
          </a:p>
          <a:p>
            <a:pPr marL="0" indent="0">
              <a:buNone/>
            </a:pPr>
            <a:r>
              <a:rPr lang="en-US" dirty="0"/>
              <a:t>RDP or VNC exposed to the internet are red flags.</a:t>
            </a:r>
          </a:p>
        </p:txBody>
      </p:sp>
      <p:sp>
        <p:nvSpPr>
          <p:cNvPr id="8" name="Content Placeholder 7">
            <a:extLst>
              <a:ext uri="{FF2B5EF4-FFF2-40B4-BE49-F238E27FC236}">
                <a16:creationId xmlns:a16="http://schemas.microsoft.com/office/drawing/2014/main" id="{CD675608-4B09-9B6F-65F1-1CFBA5245880}"/>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849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ELINE" val="25.4/35.1/40.2/47.3"/>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6_Moving_Through_The_Layers.wav"/>
  <p:tag name="AUDIO_ID" val="450"/>
  <p:tag name="ELAPSEDTIME" val="101.43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9_Two_Approaches_To_Solving_The_Problem.wav"/>
  <p:tag name="AUDIO_ID" val="281"/>
  <p:tag name="ELAPSEDTIME" val="64.15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2"/>
  <p:tag name="ARTICULATE_SOURCE_IMAGE" val="C:\Users\AWalkden\AppData\Local\Temp\articulate\presenter\imgtemp\6rXIbDBY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UDIO_IMPORT" val="\\Elmov\docbase\Expertech\~COX_MTC_BTC\9415_P4C4\audio\9415_43_DNS.wav"/>
  <p:tag name="AUDIO_ID" val="293"/>
  <p:tag name="ELAPSEDTIME" val="213.368"/>
  <p:tag name="ARTICULATE_SLIDE_PAUSE" val="0"/>
  <p:tag name="ARTICULATE_NAV_LEVEL" val="2"/>
  <p:tag name="ARTICULATE_SLIDE_PRESENTER" val="Trevor D. Hindson"/>
  <p:tag name="ARTICULATE_SLIDE_PRESENTER_GUID" val="ED13376E32D0"/>
  <p:tag name="ARTICULATE_PLAYLIST_ID" val="-1"/>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 Template" id="{B49C5F0C-D115-1E47-9084-AB3529BA2657}" vid="{CFAE91A9-407C-9841-88EC-B4989CA3B6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94080</TotalTime>
  <Words>10975</Words>
  <Application>Microsoft Macintosh PowerPoint</Application>
  <PresentationFormat>Custom</PresentationFormat>
  <Paragraphs>1790</Paragraphs>
  <Slides>129</Slides>
  <Notes>59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129</vt:i4>
      </vt:variant>
    </vt:vector>
  </HeadingPairs>
  <TitlesOfParts>
    <vt:vector size="142" baseType="lpstr">
      <vt:lpstr>Andale Mono</vt:lpstr>
      <vt:lpstr>Aptos</vt:lpstr>
      <vt:lpstr>Arial</vt:lpstr>
      <vt:lpstr>Arial Narrow</vt:lpstr>
      <vt:lpstr>Calibri</vt:lpstr>
      <vt:lpstr>Calibri Light</vt:lpstr>
      <vt:lpstr>HELVETICA NEUE CONDENSED</vt:lpstr>
      <vt:lpstr>HELVETICA NEUE CONDENSED</vt:lpstr>
      <vt:lpstr>Helvetica Neue Medium</vt:lpstr>
      <vt:lpstr>Luminari</vt:lpstr>
      <vt:lpstr>Snell Roundhand</vt:lpstr>
      <vt:lpstr>ヒラギノ角ゴ Pro W3</vt:lpstr>
      <vt:lpstr>Office Theme</vt:lpstr>
      <vt:lpstr>PowerPoint Presentation</vt:lpstr>
      <vt:lpstr>Setting the Stage</vt:lpstr>
      <vt:lpstr>Introductions</vt:lpstr>
      <vt:lpstr>Now you.</vt:lpstr>
      <vt:lpstr>What’s a VPN, anyway?</vt:lpstr>
      <vt:lpstr>Program Introduction</vt:lpstr>
      <vt:lpstr>Overall Goals of the Course</vt:lpstr>
      <vt:lpstr>Roadmap to the Class</vt:lpstr>
      <vt:lpstr>Don’t forget our class web site</vt:lpstr>
      <vt:lpstr>VPNs: The FDIC Context</vt:lpstr>
      <vt:lpstr>Chapter Objectives</vt:lpstr>
      <vt:lpstr>First, some VPN truths</vt:lpstr>
      <vt:lpstr>So Then, Why A Class on VPNs?</vt:lpstr>
      <vt:lpstr>The FDIC IG’s 3 Biggest Challenges are all in Tech</vt:lpstr>
      <vt:lpstr>A Closer Look at Financial Privacy</vt:lpstr>
      <vt:lpstr>What Are We Hiding?</vt:lpstr>
      <vt:lpstr>What do VPNs provide?</vt:lpstr>
      <vt:lpstr>Notable VPN Failures and Weaknesses</vt:lpstr>
      <vt:lpstr>Most “VPN” solutions only protect one thing</vt:lpstr>
      <vt:lpstr>Non-VPN “privacy” in an interconnected world</vt:lpstr>
      <vt:lpstr>Discuss: VPNs in daily use</vt:lpstr>
      <vt:lpstr>Activity: Privacy in Banking and Finance</vt:lpstr>
      <vt:lpstr>Chapter Summary Questions</vt:lpstr>
      <vt:lpstr>TCP/IP Review, Reminder, Refresh</vt:lpstr>
      <vt:lpstr>Chapter Objectives</vt:lpstr>
      <vt:lpstr>Here we go again…</vt:lpstr>
      <vt:lpstr>Layers and the OSI model</vt:lpstr>
      <vt:lpstr>A Closer Look at the OSI Layers</vt:lpstr>
      <vt:lpstr>Moving Through the Layers</vt:lpstr>
      <vt:lpstr>A Simpler View – the Internet Model</vt:lpstr>
      <vt:lpstr>Encapsulation and Tunneling</vt:lpstr>
      <vt:lpstr>Your basic switched Ethernet</vt:lpstr>
      <vt:lpstr>Two Ethernet switches and a WAN</vt:lpstr>
      <vt:lpstr>Theoretical VPN Tunneling Example</vt:lpstr>
      <vt:lpstr>DNS’ Critical Role</vt:lpstr>
      <vt:lpstr>Remember, Software Ate the World</vt:lpstr>
      <vt:lpstr>Find the VPNs I</vt:lpstr>
      <vt:lpstr>Find the VPNs II</vt:lpstr>
      <vt:lpstr>Not a VPN, but what do you call this?</vt:lpstr>
      <vt:lpstr>Chapter Summary Questions</vt:lpstr>
      <vt:lpstr>Review of Monday</vt:lpstr>
      <vt:lpstr>Back to DNS for a moment</vt:lpstr>
      <vt:lpstr>Domain Name System Exposed</vt:lpstr>
      <vt:lpstr>VPN Building Blocks</vt:lpstr>
      <vt:lpstr>Chapter Objectives</vt:lpstr>
      <vt:lpstr>VPN Problems that need solving</vt:lpstr>
      <vt:lpstr>VPNs and Proxies</vt:lpstr>
      <vt:lpstr>Authentication a la NIST</vt:lpstr>
      <vt:lpstr>Authentication Factors</vt:lpstr>
      <vt:lpstr>Authorization and Accounting</vt:lpstr>
      <vt:lpstr>Zero-Trust Network Access (ZTNA)</vt:lpstr>
      <vt:lpstr>Authentication Protocol Operations</vt:lpstr>
      <vt:lpstr>How and when do you authenticate yourself?</vt:lpstr>
      <vt:lpstr>Certificates</vt:lpstr>
      <vt:lpstr>Certificates in Daily Use</vt:lpstr>
      <vt:lpstr>Zero Trust Architectures again</vt:lpstr>
      <vt:lpstr>Should Governments be Involved with All This?</vt:lpstr>
      <vt:lpstr>Cryptography</vt:lpstr>
      <vt:lpstr>A Little VPN Math</vt:lpstr>
      <vt:lpstr>Hashes</vt:lpstr>
      <vt:lpstr>Hashes can confirm that something is as it was</vt:lpstr>
      <vt:lpstr>Encryption</vt:lpstr>
      <vt:lpstr>Keys</vt:lpstr>
      <vt:lpstr>Public Key Infrastructure</vt:lpstr>
      <vt:lpstr>Public and Private Keys</vt:lpstr>
      <vt:lpstr>Cryptanalysis and Cracking</vt:lpstr>
      <vt:lpstr>The Quantum Question</vt:lpstr>
      <vt:lpstr>Backdoors</vt:lpstr>
      <vt:lpstr>Chapter Summary Questions</vt:lpstr>
      <vt:lpstr>Plan For Wednesday</vt:lpstr>
      <vt:lpstr>VPN Applications and  Architectures</vt:lpstr>
      <vt:lpstr>Chapter Objectives</vt:lpstr>
      <vt:lpstr>Types of VPN by Use Case</vt:lpstr>
      <vt:lpstr>Encrypted VPN Implementations </vt:lpstr>
      <vt:lpstr>PPTP and L2TP</vt:lpstr>
      <vt:lpstr>IPsec</vt:lpstr>
      <vt:lpstr>SSL and TLS</vt:lpstr>
      <vt:lpstr>DMVPN</vt:lpstr>
      <vt:lpstr>OpenVPN</vt:lpstr>
      <vt:lpstr>WireGuard</vt:lpstr>
      <vt:lpstr>Internet Access Client VPNs</vt:lpstr>
      <vt:lpstr>VPN Limitations</vt:lpstr>
      <vt:lpstr>Embedded VPNs</vt:lpstr>
      <vt:lpstr>Topics related to VPNs with more to discuss</vt:lpstr>
      <vt:lpstr>VPNs based solely on separation</vt:lpstr>
      <vt:lpstr>MPLS: VPN or not? “Secure” or not?</vt:lpstr>
      <vt:lpstr>Activity: What to use where?</vt:lpstr>
      <vt:lpstr>Exercise Topology</vt:lpstr>
      <vt:lpstr>Chapter Summary Questions</vt:lpstr>
      <vt:lpstr>Split Tunnels</vt:lpstr>
      <vt:lpstr>Examining VPN and Remote access  bank deployments</vt:lpstr>
      <vt:lpstr>Authentication Requirements</vt:lpstr>
      <vt:lpstr>Role-based and Least-privilege access only </vt:lpstr>
      <vt:lpstr>Comprehensive logging and monitoring</vt:lpstr>
      <vt:lpstr>Industry-standard Encryption</vt:lpstr>
      <vt:lpstr>“Default-deny” (conservative) Configurations</vt:lpstr>
      <vt:lpstr>Third-party access control and auditing</vt:lpstr>
      <vt:lpstr>Endpoint security enforced before connecting</vt:lpstr>
      <vt:lpstr>Remote Desktop only behind VPN</vt:lpstr>
      <vt:lpstr>Awareness of VPN threats / vulns</vt:lpstr>
      <vt:lpstr>Incident Response must include VPNs/RA</vt:lpstr>
      <vt:lpstr>VPN Platforms and Products</vt:lpstr>
      <vt:lpstr>Chapter Objectives</vt:lpstr>
      <vt:lpstr>Site-to-Site Solutions</vt:lpstr>
      <vt:lpstr>Remote Access Solutions</vt:lpstr>
      <vt:lpstr>Remote Desktop or DaaS</vt:lpstr>
      <vt:lpstr>VPNs and Firewalls</vt:lpstr>
      <vt:lpstr>SD-WAN Operations</vt:lpstr>
      <vt:lpstr>VPNs and SD-WAN</vt:lpstr>
      <vt:lpstr>Vendors and Boxes, Software and Services</vt:lpstr>
      <vt:lpstr>Exercise: Remote Access</vt:lpstr>
      <vt:lpstr>VPN-like or VPN-related technology</vt:lpstr>
      <vt:lpstr>Chapter Summary Questions</vt:lpstr>
      <vt:lpstr>VPNs in the Financial Industry</vt:lpstr>
      <vt:lpstr>Chapter Objectives</vt:lpstr>
      <vt:lpstr>VPNs, Remote Access and Risk</vt:lpstr>
      <vt:lpstr>VPNs as Bank Network Controls</vt:lpstr>
      <vt:lpstr>The Elements of “Remote Risk”</vt:lpstr>
      <vt:lpstr>The Elements of “Remote Risk”</vt:lpstr>
      <vt:lpstr>Protecting Banks and their Customers</vt:lpstr>
      <vt:lpstr>Fintech is changing the picture</vt:lpstr>
      <vt:lpstr>The End of VPNs? </vt:lpstr>
      <vt:lpstr>Exercise: Five Questions</vt:lpstr>
      <vt:lpstr>Exercise: Five Questions - guidance</vt:lpstr>
      <vt:lpstr>Exercise: VPN Design</vt:lpstr>
      <vt:lpstr>Chapter Summary Questions</vt:lpstr>
      <vt:lpstr>Let’s Wrap it Up!</vt:lpstr>
      <vt:lpstr>More VPN Resources</vt:lpstr>
      <vt:lpstr>Who We 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PresenterMedia.com</dc:creator>
  <cp:keywords/>
  <dc:description/>
  <cp:lastModifiedBy>Matt Kolon</cp:lastModifiedBy>
  <cp:revision>12513</cp:revision>
  <dcterms:created xsi:type="dcterms:W3CDTF">2016-01-13T17:16:24Z</dcterms:created>
  <dcterms:modified xsi:type="dcterms:W3CDTF">2025-12-13T17:42:45Z</dcterms:modified>
  <cp:category/>
</cp:coreProperties>
</file>